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2" r:id="rId2"/>
    <p:sldId id="293" r:id="rId3"/>
    <p:sldId id="300" r:id="rId4"/>
    <p:sldId id="299" r:id="rId5"/>
    <p:sldId id="301" r:id="rId6"/>
    <p:sldId id="298" r:id="rId7"/>
    <p:sldId id="297" r:id="rId8"/>
    <p:sldId id="306" r:id="rId9"/>
    <p:sldId id="294" r:id="rId10"/>
    <p:sldId id="303" r:id="rId11"/>
    <p:sldId id="305" r:id="rId12"/>
    <p:sldId id="307" r:id="rId13"/>
    <p:sldId id="308" r:id="rId14"/>
    <p:sldId id="309" r:id="rId15"/>
    <p:sldId id="295" r:id="rId16"/>
    <p:sldId id="302" r:id="rId17"/>
    <p:sldId id="310" r:id="rId18"/>
    <p:sldId id="311" r:id="rId19"/>
    <p:sldId id="312" r:id="rId20"/>
    <p:sldId id="313" r:id="rId21"/>
    <p:sldId id="315" r:id="rId22"/>
    <p:sldId id="316" r:id="rId23"/>
    <p:sldId id="314" r:id="rId24"/>
    <p:sldId id="296" r:id="rId25"/>
    <p:sldId id="304" r:id="rId26"/>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1774" autoAdjust="0"/>
  </p:normalViewPr>
  <p:slideViewPr>
    <p:cSldViewPr>
      <p:cViewPr varScale="1">
        <p:scale>
          <a:sx n="114" d="100"/>
          <a:sy n="114" d="100"/>
        </p:scale>
        <p:origin x="1506"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12/14/2018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12C91-A626-44BD-9D80-3624C0792878}"/>
              </a:ext>
            </a:extLst>
          </p:cNvPr>
          <p:cNvSpPr/>
          <p:nvPr userDrawn="1"/>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743653DA-8BF4-4869-96FE-9BCF43372D46}" type="datetimeFigureOut">
              <a:rPr lang="en-US" smtClean="0"/>
              <a:pPr/>
              <a:t>12/14/2018</a:t>
            </a:fld>
            <a:endParaRPr lang="en-US" dirty="0"/>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dirty="0"/>
          </a:p>
        </p:txBody>
      </p:sp>
      <p:sp>
        <p:nvSpPr>
          <p:cNvPr id="8" name="Title 7"/>
          <p:cNvSpPr>
            <a:spLocks noGrp="1"/>
          </p:cNvSpPr>
          <p:nvPr>
            <p:ph type="ctrTitle" hasCustomPrompt="1"/>
          </p:nvPr>
        </p:nvSpPr>
        <p:spPr>
          <a:xfrm>
            <a:off x="533400" y="2819400"/>
            <a:ext cx="81534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29108-AC8D-4212-9283-60D9E99BF07A}" type="datetimeFigureOut">
              <a:rPr lang="en-US" smtClean="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12/14/2018</a:t>
            </a:fld>
            <a:endParaRPr lang="en-US" dirty="0"/>
          </a:p>
        </p:txBody>
      </p:sp>
      <p:sp>
        <p:nvSpPr>
          <p:cNvPr id="5" name="Footer Placeholder 4"/>
          <p:cNvSpPr>
            <a:spLocks noGrp="1"/>
          </p:cNvSpPr>
          <p:nvPr>
            <p:ph type="ftr" sz="quarter" idx="11"/>
          </p:nvPr>
        </p:nvSpPr>
        <p:spPr>
          <a:xfrm>
            <a:off x="914400" y="6416675"/>
            <a:ext cx="5562600" cy="365125"/>
          </a:xfrm>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8D2517-69F4-4EEB-BA9B-124035414E72}"/>
              </a:ext>
            </a:extLst>
          </p:cNvPr>
          <p:cNvSpPr/>
          <p:nvPr userDrawn="1"/>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 name="Title 1"/>
          <p:cNvSpPr>
            <a:spLocks noGrp="1"/>
          </p:cNvSpPr>
          <p:nvPr>
            <p:ph type="title"/>
          </p:nvPr>
        </p:nvSpPr>
        <p:spPr>
          <a:xfrm>
            <a:off x="457200" y="438629"/>
            <a:ext cx="8229600" cy="586416"/>
          </a:xfrm>
        </p:spPr>
        <p:txBody>
          <a:bodyPr anchor="ctr"/>
          <a:lstStyle>
            <a:lvl1pPr>
              <a:defRPr>
                <a:solidFill>
                  <a:schemeClr val="bg2"/>
                </a:solidFill>
              </a:defRPr>
            </a:lvl1pPr>
            <a:extLst/>
          </a:lstStyle>
          <a:p>
            <a:r>
              <a:rPr lang="en-US"/>
              <a:t>Click to edit Master title style</a:t>
            </a:r>
            <a:endParaRPr lang="en-US"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a:t>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3B5F1E3E-4B2F-4895-B65E-28B2E64F39F6}" type="datetimeFigureOut">
              <a:rPr lang="en-US" smtClean="0"/>
              <a:pPr/>
              <a:t>12/14/2018</a:t>
            </a:fld>
            <a:endParaRPr lang="en-US" dirty="0"/>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1AD93096-5B34-4342-9326-69289CEAE4C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1188" y="557308"/>
            <a:ext cx="7772400" cy="639762"/>
          </a:xfrm>
        </p:spPr>
        <p:txBody>
          <a:bodyPr anchor="t"/>
          <a:lstStyle>
            <a:lvl1pPr algn="ctr">
              <a:defRPr sz="3200">
                <a:solidFill>
                  <a:schemeClr val="tx1"/>
                </a:solidFill>
              </a:defRPr>
            </a:lvl1pPr>
            <a:extLst/>
          </a:lstStyle>
          <a:p>
            <a:r>
              <a:rPr lang="en-US"/>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085435-8225-4333-BFFA-0096413F0D76}" type="datetimeFigureOut">
              <a:rPr lang="en-US" smtClean="0"/>
              <a:pPr/>
              <a:t>12/14/2018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sz="3200" cap="none" baseline="0">
                <a:solidFill>
                  <a:schemeClr val="tx1"/>
                </a:solidFill>
              </a:defRPr>
            </a:lvl1pPr>
            <a:extLst/>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83C494-2A87-468C-A21B-CB14FB9ABB00}" type="datetimeFigureOut">
              <a:rPr lang="en-US" smtClean="0"/>
              <a:pPr/>
              <a:t>12/14/2018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12/14/2018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975"/>
            <a:ext cx="8229600" cy="577850"/>
          </a:xfrm>
        </p:spPr>
        <p:txBody>
          <a:bodyPr anchor="ctr"/>
          <a:lstStyle>
            <a:lvl1pPr algn="ctr">
              <a:buNone/>
              <a:defRPr sz="3200" b="0">
                <a:solidFill>
                  <a:schemeClr val="tx1"/>
                </a:solidFill>
              </a:defRPr>
            </a:lvl1pPr>
            <a:extLst/>
          </a:lstStyle>
          <a:p>
            <a:r>
              <a:rPr lang="en-US"/>
              <a:t>Click to edit Master title style</a:t>
            </a:r>
            <a:endParaRPr lang="en-US" dirty="0"/>
          </a:p>
        </p:txBody>
      </p:sp>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E1EBC-E51B-4190-8159-3AE4D1D4E97F}"/>
              </a:ext>
            </a:extLst>
          </p:cNvPr>
          <p:cNvSpPr/>
          <p:nvPr userDrawn="1"/>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12/14/2018</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dirty="0">
              <a:solidFill>
                <a:schemeClr val="tx2"/>
              </a:solidFill>
            </a:endParaRPr>
          </a:p>
        </p:txBody>
      </p:sp>
      <p:cxnSp>
        <p:nvCxnSpPr>
          <p:cNvPr id="20" name="Straight Connector 19">
            <a:extLst>
              <a:ext uri="{FF2B5EF4-FFF2-40B4-BE49-F238E27FC236}">
                <a16:creationId xmlns:a16="http://schemas.microsoft.com/office/drawing/2014/main" id="{30315360-7115-4341-8A2E-EB70634BF6AE}"/>
              </a:ext>
            </a:extLst>
          </p:cNvPr>
          <p:cNvCxnSpPr/>
          <p:nvPr userDrawn="1"/>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hyperlink" Target="http://evadoption.com/ev-market-share/ev-market-share-state/" TargetMode="External"/><Relationship Id="rId3" Type="http://schemas.openxmlformats.org/officeDocument/2006/relationships/hyperlink" Target="https://www.eia.gov/electricity/data/state/" TargetMode="External"/><Relationship Id="rId7" Type="http://schemas.openxmlformats.org/officeDocument/2006/relationships/hyperlink" Target="https://www.afdc.energy.gov/data/" TargetMode="External"/><Relationship Id="rId2" Type="http://schemas.openxmlformats.org/officeDocument/2006/relationships/hyperlink" Target="https://emp.lbl.gov/tracking-the-sun/" TargetMode="External"/><Relationship Id="rId1" Type="http://schemas.openxmlformats.org/officeDocument/2006/relationships/slideLayout" Target="../slideLayouts/slideLayout8.xml"/><Relationship Id="rId6" Type="http://schemas.openxmlformats.org/officeDocument/2006/relationships/hyperlink" Target="http://www.ncsl.org/research/about-state-legislatures/partisan-composition.aspx" TargetMode="External"/><Relationship Id="rId5" Type="http://schemas.openxmlformats.org/officeDocument/2006/relationships/hyperlink" Target="https://www.census.gov/construction/cpi/" TargetMode="External"/><Relationship Id="rId4" Type="http://schemas.openxmlformats.org/officeDocument/2006/relationships/hyperlink" Target="https://nsrdb.nrel.gov/" TargetMode="External"/><Relationship Id="rId9" Type="http://schemas.openxmlformats.org/officeDocument/2006/relationships/hyperlink" Target="https://msdn.microsoft.com/en-us/library/dd877180.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evadoption.com/ev-market-share/ev-market-share-state/" TargetMode="External"/><Relationship Id="rId3" Type="http://schemas.openxmlformats.org/officeDocument/2006/relationships/hyperlink" Target="https://emp.lbl.gov/tracking-the-sun/" TargetMode="External"/><Relationship Id="rId7" Type="http://schemas.openxmlformats.org/officeDocument/2006/relationships/hyperlink" Target="https://www.afdc.energy.gov/data/" TargetMode="External"/><Relationship Id="rId2" Type="http://schemas.openxmlformats.org/officeDocument/2006/relationships/hyperlink" Target="https://catalog.data.gov/dataset/nrel-gis-data-continental-united-states-photovoltaic-low-resolution" TargetMode="External"/><Relationship Id="rId1" Type="http://schemas.openxmlformats.org/officeDocument/2006/relationships/slideLayout" Target="../slideLayouts/slideLayout2.xml"/><Relationship Id="rId6" Type="http://schemas.openxmlformats.org/officeDocument/2006/relationships/hyperlink" Target="http://www.ncsl.org/research/about-state-legislatures/partisan-composition.aspx" TargetMode="External"/><Relationship Id="rId5" Type="http://schemas.openxmlformats.org/officeDocument/2006/relationships/hyperlink" Target="https://www.census.gov/construction/cpi/" TargetMode="External"/><Relationship Id="rId10" Type="http://schemas.openxmlformats.org/officeDocument/2006/relationships/hyperlink" Target="https://www.solarpowerrocks.com/infographics/solar-infographic-state-solar-investment-returns/" TargetMode="External"/><Relationship Id="rId4" Type="http://schemas.openxmlformats.org/officeDocument/2006/relationships/hyperlink" Target="https://www.eia.gov/electricity/data/state/" TargetMode="External"/><Relationship Id="rId9" Type="http://schemas.openxmlformats.org/officeDocument/2006/relationships/hyperlink" Target="https://msdn.microsoft.com/en-us/library/dd877180.asp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38400"/>
            <a:ext cx="8153400" cy="1072896"/>
          </a:xfrm>
        </p:spPr>
        <p:txBody>
          <a:bodyPr/>
          <a:lstStyle/>
          <a:p>
            <a:r>
              <a:rPr lang="en-US" sz="3600" dirty="0">
                <a:solidFill>
                  <a:schemeClr val="tx1"/>
                </a:solidFill>
              </a:rPr>
              <a:t>HARNESSING THE SUN - IS A SOLAR SYSTEM WORTH IT?</a:t>
            </a:r>
          </a:p>
        </p:txBody>
      </p:sp>
      <p:sp>
        <p:nvSpPr>
          <p:cNvPr id="4" name="Text Placeholder 3">
            <a:extLst>
              <a:ext uri="{FF2B5EF4-FFF2-40B4-BE49-F238E27FC236}">
                <a16:creationId xmlns:a16="http://schemas.microsoft.com/office/drawing/2014/main" id="{FB84735A-F5BB-4C4D-93E0-8DCF8CEA9FB1}"/>
              </a:ext>
            </a:extLst>
          </p:cNvPr>
          <p:cNvSpPr>
            <a:spLocks noGrp="1"/>
          </p:cNvSpPr>
          <p:nvPr>
            <p:ph type="body" idx="1"/>
          </p:nvPr>
        </p:nvSpPr>
        <p:spPr/>
        <p:txBody>
          <a:bodyPr wrap="square" tIns="0">
            <a:normAutofit fontScale="92500" lnSpcReduction="20000"/>
          </a:bodyPr>
          <a:lstStyle/>
          <a:p>
            <a:pPr marL="0">
              <a:spcBef>
                <a:spcPts val="0"/>
              </a:spcBef>
            </a:pPr>
            <a:r>
              <a:rPr lang="en-US" dirty="0"/>
              <a:t>Boris Serebrinskiy, Morgan Stanley</a:t>
            </a:r>
          </a:p>
          <a:p>
            <a:pPr marL="0">
              <a:spcBef>
                <a:spcPts val="0"/>
              </a:spcBef>
            </a:pPr>
            <a:r>
              <a:rPr lang="en-US" dirty="0"/>
              <a:t>Data Science Class, General Assembly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Assumptions and hypothesis</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rmAutofit fontScale="77500" lnSpcReduction="20000"/>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2400" dirty="0">
                <a:solidFill>
                  <a:srgbClr val="00B050"/>
                </a:solidFill>
              </a:rPr>
              <a:t>Solar power becoming more widespread and more affordable</a:t>
            </a:r>
          </a:p>
          <a:p>
            <a:pPr lvl="1">
              <a:buFontTx/>
              <a:buChar char="•"/>
            </a:pPr>
            <a:r>
              <a:rPr lang="en-US" sz="2400" dirty="0">
                <a:solidFill>
                  <a:srgbClr val="00B050"/>
                </a:solidFill>
              </a:rPr>
              <a:t>Panel technology improves every year</a:t>
            </a:r>
          </a:p>
          <a:p>
            <a:pPr lvl="1">
              <a:buFontTx/>
              <a:buChar char="•"/>
            </a:pPr>
            <a:r>
              <a:rPr lang="en-US" sz="2400" dirty="0">
                <a:solidFill>
                  <a:srgbClr val="00B050"/>
                </a:solidFill>
              </a:rPr>
              <a:t>Federal, state and city government provide tax incentives</a:t>
            </a:r>
          </a:p>
          <a:p>
            <a:pPr lvl="1">
              <a:buFontTx/>
              <a:buChar char="•"/>
            </a:pPr>
            <a:r>
              <a:rPr lang="en-US" sz="2400" dirty="0">
                <a:solidFill>
                  <a:srgbClr val="00B050"/>
                </a:solidFill>
              </a:rPr>
              <a:t>Electricity rates are rising, making solar energy more appealing</a:t>
            </a:r>
          </a:p>
          <a:p>
            <a:pPr lvl="1">
              <a:buFontTx/>
              <a:buChar char="•"/>
            </a:pPr>
            <a:r>
              <a:rPr lang="en-US" sz="2400" dirty="0">
                <a:solidFill>
                  <a:srgbClr val="00B050"/>
                </a:solidFill>
              </a:rPr>
              <a:t>People are becoming more environment conscious</a:t>
            </a:r>
          </a:p>
          <a:p>
            <a:pPr marL="454914" lvl="1" indent="0"/>
            <a:endParaRPr lang="en-US" sz="1000" dirty="0"/>
          </a:p>
          <a:p>
            <a:pPr marL="454914" lvl="1" indent="0"/>
            <a:r>
              <a:rPr lang="en-US" sz="2400" dirty="0">
                <a:solidFill>
                  <a:srgbClr val="00B0F0"/>
                </a:solidFill>
              </a:rPr>
              <a:t>But:</a:t>
            </a:r>
          </a:p>
          <a:p>
            <a:pPr lvl="1">
              <a:buFontTx/>
              <a:buChar char="•"/>
            </a:pPr>
            <a:r>
              <a:rPr lang="en-US" sz="2400" dirty="0">
                <a:solidFill>
                  <a:srgbClr val="00B0F0"/>
                </a:solidFill>
              </a:rPr>
              <a:t>The labor and constructions costs are raising</a:t>
            </a:r>
          </a:p>
          <a:p>
            <a:pPr lvl="1">
              <a:buFontTx/>
              <a:buChar char="•"/>
            </a:pPr>
            <a:r>
              <a:rPr lang="en-US" sz="2400" dirty="0">
                <a:solidFill>
                  <a:srgbClr val="00B0F0"/>
                </a:solidFill>
              </a:rPr>
              <a:t>Government policies are difficult to predict - some states are actively supporting renewable energy while others make no efforts to promote it.</a:t>
            </a:r>
          </a:p>
          <a:p>
            <a:pPr lvl="1">
              <a:buFontTx/>
              <a:buChar char="•"/>
            </a:pPr>
            <a:r>
              <a:rPr lang="en-US" sz="2400" dirty="0">
                <a:solidFill>
                  <a:srgbClr val="00B0F0"/>
                </a:solidFill>
              </a:rPr>
              <a:t>In some places (Florida) there is an active State resistance to the solar power.</a:t>
            </a:r>
          </a:p>
          <a:p>
            <a:pPr lvl="1">
              <a:buFontTx/>
              <a:buChar char="•"/>
            </a:pPr>
            <a:endParaRPr lang="en-US" sz="2400" dirty="0"/>
          </a:p>
          <a:p>
            <a:pPr lvl="1">
              <a:buFontTx/>
              <a:buChar char="•"/>
            </a:pPr>
            <a:r>
              <a:rPr lang="en-US" sz="2300" dirty="0"/>
              <a:t>Problem Statement: What are the effects of technological progress and economical factors on costs of solar energy systems?</a:t>
            </a:r>
          </a:p>
          <a:p>
            <a:pPr lvl="1">
              <a:buFontTx/>
              <a:buChar char="•"/>
            </a:pPr>
            <a:endParaRPr lang="en-US" sz="2400" dirty="0"/>
          </a:p>
          <a:p>
            <a:pPr lvl="1">
              <a:buFontTx/>
              <a:buChar char="•"/>
            </a:pPr>
            <a:r>
              <a:rPr lang="en-US" sz="2400" dirty="0"/>
              <a:t>Hypothesis: Solar energy costs will continue to decrease. They primarily depend on efficiency of the solar panels, size of the systems, and economic incentives</a:t>
            </a:r>
            <a:r>
              <a:rPr lang="en-US" b="1" dirty="0"/>
              <a:t>.</a:t>
            </a:r>
            <a:endParaRPr lang="en-US" sz="2400" dirty="0"/>
          </a:p>
          <a:p>
            <a:pPr lvl="1">
              <a:buFontTx/>
              <a:buChar char="•"/>
            </a:pPr>
            <a:endParaRPr lang="en-US" sz="2400" dirty="0"/>
          </a:p>
          <a:p>
            <a:pPr lvl="1">
              <a:buFontTx/>
              <a:buChar char="•"/>
            </a:pPr>
            <a:endParaRPr lang="en-US" sz="2400" dirty="0"/>
          </a:p>
          <a:p>
            <a:pPr lvl="1">
              <a:buFontTx/>
              <a:buChar char="•"/>
            </a:pPr>
            <a:endParaRPr lang="en-US" sz="2400" dirty="0"/>
          </a:p>
          <a:p>
            <a:pPr lvl="1">
              <a:buFontTx/>
              <a:buChar char="•"/>
            </a:pPr>
            <a:endParaRPr lang="en-US" sz="1600" dirty="0"/>
          </a:p>
        </p:txBody>
      </p:sp>
    </p:spTree>
    <p:extLst>
      <p:ext uri="{BB962C8B-B14F-4D97-AF65-F5344CB8AC3E}">
        <p14:creationId xmlns:p14="http://schemas.microsoft.com/office/powerpoint/2010/main" val="124480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GATHERING DATA</a:t>
            </a:r>
          </a:p>
        </p:txBody>
      </p:sp>
      <p:sp>
        <p:nvSpPr>
          <p:cNvPr id="3" name="Text Placeholder 2"/>
          <p:cNvSpPr>
            <a:spLocks noGrp="1"/>
          </p:cNvSpPr>
          <p:nvPr>
            <p:ph type="body" idx="1"/>
          </p:nvPr>
        </p:nvSpPr>
        <p:spPr>
          <a:xfrm>
            <a:off x="685800" y="1828800"/>
            <a:ext cx="3276600" cy="698500"/>
          </a:xfrm>
        </p:spPr>
        <p:txBody>
          <a:bodyPr/>
          <a:lstStyle/>
          <a:p>
            <a:r>
              <a:rPr lang="en-US" dirty="0"/>
              <a:t> </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1600" dirty="0"/>
              <a:t>Obvious choice – find what other people paid – Berkley Lab - </a:t>
            </a:r>
            <a:r>
              <a:rPr lang="en-US" sz="1600" dirty="0">
                <a:hlinkClick r:id="rId2"/>
              </a:rPr>
              <a:t>https://emp.lbl.gov/tracking-the-sun/</a:t>
            </a:r>
            <a:r>
              <a:rPr lang="en-US" sz="1600" dirty="0"/>
              <a:t> - 2 million solar power systems since 2000</a:t>
            </a:r>
          </a:p>
          <a:p>
            <a:pPr lvl="1">
              <a:buFontTx/>
              <a:buChar char="•"/>
            </a:pPr>
            <a:endParaRPr lang="en-US" sz="1100" dirty="0"/>
          </a:p>
          <a:p>
            <a:pPr lvl="1">
              <a:buFontTx/>
              <a:buChar char="•"/>
            </a:pPr>
            <a:r>
              <a:rPr lang="en-US" sz="1600" dirty="0"/>
              <a:t>What do people pay for electricity– U.S. Energy Information Administration </a:t>
            </a:r>
            <a:r>
              <a:rPr lang="en-US" sz="1600" dirty="0">
                <a:hlinkClick r:id="rId3"/>
              </a:rPr>
              <a:t>https://www.eia.gov/electricity/data/state/</a:t>
            </a:r>
            <a:endParaRPr lang="en-US" sz="1600" dirty="0"/>
          </a:p>
          <a:p>
            <a:pPr lvl="1">
              <a:buFontTx/>
              <a:buChar char="•"/>
            </a:pPr>
            <a:endParaRPr lang="en-US" sz="1100" dirty="0"/>
          </a:p>
          <a:p>
            <a:pPr lvl="1">
              <a:buFontTx/>
              <a:buChar char="•"/>
            </a:pPr>
            <a:r>
              <a:rPr lang="en-US" sz="1600" dirty="0"/>
              <a:t>How much solar energy do they get  - National Solar Radiation Database </a:t>
            </a:r>
            <a:r>
              <a:rPr lang="en-US" sz="1600" dirty="0">
                <a:hlinkClick r:id="rId4"/>
              </a:rPr>
              <a:t>https://nsrdb.nrel.gov/</a:t>
            </a:r>
            <a:endParaRPr lang="en-US" sz="1600" dirty="0"/>
          </a:p>
          <a:p>
            <a:pPr lvl="1">
              <a:buFontTx/>
              <a:buChar char="•"/>
            </a:pPr>
            <a:endParaRPr lang="en-US" sz="1100" dirty="0"/>
          </a:p>
          <a:p>
            <a:pPr lvl="1">
              <a:buFontTx/>
              <a:buChar char="•"/>
            </a:pPr>
            <a:r>
              <a:rPr lang="en-US" sz="1600" dirty="0"/>
              <a:t>How much does it cost to build an average house – U.S. </a:t>
            </a:r>
            <a:r>
              <a:rPr lang="en-US" sz="1600" dirty="0" err="1"/>
              <a:t>Cencus</a:t>
            </a:r>
            <a:r>
              <a:rPr lang="en-US" sz="1600" dirty="0"/>
              <a:t> construction price index </a:t>
            </a:r>
            <a:r>
              <a:rPr lang="en-US" sz="1600" dirty="0">
                <a:hlinkClick r:id="rId5"/>
              </a:rPr>
              <a:t>https://www.census.gov/construction/cpi/</a:t>
            </a:r>
            <a:endParaRPr lang="en-US" sz="1600" dirty="0"/>
          </a:p>
          <a:p>
            <a:pPr lvl="1">
              <a:buFontTx/>
              <a:buChar char="•"/>
            </a:pPr>
            <a:endParaRPr lang="en-US" sz="1600" dirty="0"/>
          </a:p>
          <a:p>
            <a:pPr lvl="1">
              <a:buFontTx/>
              <a:buChar char="•"/>
            </a:pPr>
            <a:r>
              <a:rPr lang="en-US" sz="1600" dirty="0"/>
              <a:t>Is your state friendly to solar – </a:t>
            </a:r>
            <a:r>
              <a:rPr lang="fr-FR" sz="1600" dirty="0"/>
              <a:t>state </a:t>
            </a:r>
            <a:r>
              <a:rPr lang="fr-FR" sz="1600" dirty="0" err="1"/>
              <a:t>legislature</a:t>
            </a:r>
            <a:r>
              <a:rPr lang="fr-FR" sz="1600" dirty="0"/>
              <a:t> partisan composition </a:t>
            </a:r>
            <a:r>
              <a:rPr lang="fr-FR" sz="1600" dirty="0">
                <a:hlinkClick r:id="rId6"/>
              </a:rPr>
              <a:t>http://www.ncsl.org/research/about-state-legislatures/partisan-composition.aspx</a:t>
            </a:r>
            <a:endParaRPr lang="fr-FR" sz="1600" dirty="0"/>
          </a:p>
          <a:p>
            <a:pPr lvl="1">
              <a:buFontTx/>
              <a:buChar char="•"/>
            </a:pPr>
            <a:endParaRPr lang="en-US" sz="1100" dirty="0"/>
          </a:p>
          <a:p>
            <a:pPr lvl="1">
              <a:buFontTx/>
              <a:buChar char="•"/>
            </a:pPr>
            <a:r>
              <a:rPr lang="en-US" sz="1600" dirty="0"/>
              <a:t>Electric vehicles stats </a:t>
            </a:r>
            <a:r>
              <a:rPr lang="en-US" sz="1600" dirty="0">
                <a:hlinkClick r:id="rId7"/>
              </a:rPr>
              <a:t>https://www.afdc.energy.gov/data/</a:t>
            </a:r>
            <a:r>
              <a:rPr lang="en-US" sz="1600" dirty="0"/>
              <a:t> </a:t>
            </a:r>
            <a:r>
              <a:rPr lang="en-US" sz="1600" dirty="0">
                <a:hlinkClick r:id="rId8"/>
              </a:rPr>
              <a:t>http://evadoption.com/ev-market-share/ev-market-share-state/</a:t>
            </a:r>
            <a:endParaRPr lang="en-US" sz="1600" dirty="0"/>
          </a:p>
          <a:p>
            <a:pPr lvl="1">
              <a:buFontTx/>
              <a:buChar char="•"/>
            </a:pPr>
            <a:endParaRPr lang="en-US" sz="1100" dirty="0"/>
          </a:p>
          <a:p>
            <a:pPr lvl="1">
              <a:buFontTx/>
              <a:buChar char="•"/>
            </a:pPr>
            <a:r>
              <a:rPr lang="en-US" sz="1600" dirty="0"/>
              <a:t>Totally crazy stuff: Microsoft BING Mapping API </a:t>
            </a:r>
            <a:r>
              <a:rPr lang="en-US" sz="1600" dirty="0">
                <a:hlinkClick r:id="rId9"/>
              </a:rPr>
              <a:t>https://msdn.microsoft.com/en-us/library/dd877180.aspx</a:t>
            </a:r>
            <a:endParaRPr lang="en-US" sz="1600" dirty="0"/>
          </a:p>
          <a:p>
            <a:pPr marL="454914" lvl="1" indent="0"/>
            <a:r>
              <a:rPr lang="en-US" sz="1600" dirty="0"/>
              <a:t> </a:t>
            </a:r>
          </a:p>
        </p:txBody>
      </p:sp>
    </p:spTree>
    <p:extLst>
      <p:ext uri="{BB962C8B-B14F-4D97-AF65-F5344CB8AC3E}">
        <p14:creationId xmlns:p14="http://schemas.microsoft.com/office/powerpoint/2010/main" val="140496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CLEANING AND EXPLORING</a:t>
            </a:r>
            <a:r>
              <a:rPr lang="en-US" dirty="0">
                <a:solidFill>
                  <a:schemeClr val="tx1"/>
                </a:solidFill>
              </a:rPr>
              <a:t> DATA. PART I</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 typeface="Arial" panose="020B0604020202020204" pitchFamily="34" charset="0"/>
              <a:buChar char="•"/>
            </a:pPr>
            <a:r>
              <a:rPr lang="en-US" sz="1600" dirty="0"/>
              <a:t>Berkley data had too many empty columns and too many rows – I took random set of 20,000 </a:t>
            </a:r>
          </a:p>
          <a:p>
            <a:pPr lvl="1">
              <a:buFont typeface="Arial" panose="020B0604020202020204" pitchFamily="34" charset="0"/>
              <a:buChar char="•"/>
            </a:pPr>
            <a:r>
              <a:rPr lang="en-US" sz="1600" dirty="0"/>
              <a:t>I dropped non-residential systems and anything that was too large to be one (&gt;100k USD)</a:t>
            </a:r>
          </a:p>
          <a:p>
            <a:pPr lvl="1">
              <a:buFont typeface="Arial" panose="020B0604020202020204" pitchFamily="34" charset="0"/>
              <a:buChar char="•"/>
            </a:pPr>
            <a:r>
              <a:rPr lang="en-US" sz="1600" dirty="0"/>
              <a:t>I removed any data without solar panel efficiency or rebate/tax information</a:t>
            </a:r>
          </a:p>
          <a:p>
            <a:pPr lvl="1">
              <a:buFont typeface="Arial" panose="020B0604020202020204" pitchFamily="34" charset="0"/>
              <a:buChar char="•"/>
            </a:pPr>
            <a:r>
              <a:rPr lang="en-US" sz="1600" dirty="0"/>
              <a:t>Added </a:t>
            </a:r>
            <a:r>
              <a:rPr lang="en-US" sz="1600" dirty="0" err="1"/>
              <a:t>CostPerKilowatt</a:t>
            </a:r>
            <a:r>
              <a:rPr lang="en-US" sz="1600" dirty="0"/>
              <a:t>, </a:t>
            </a:r>
            <a:r>
              <a:rPr lang="en-US" sz="1600" dirty="0" err="1"/>
              <a:t>IncentivePercentage</a:t>
            </a:r>
            <a:r>
              <a:rPr lang="en-US" sz="1600" dirty="0"/>
              <a:t>, and </a:t>
            </a:r>
            <a:r>
              <a:rPr lang="en-US" sz="1600" dirty="0" err="1"/>
              <a:t>CleanPrice</a:t>
            </a:r>
            <a:r>
              <a:rPr lang="en-US" sz="1600" dirty="0"/>
              <a:t> (cost after incentives) features</a:t>
            </a:r>
          </a:p>
          <a:p>
            <a:pPr lvl="1">
              <a:buFont typeface="Arial" panose="020B0604020202020204" pitchFamily="34" charset="0"/>
              <a:buChar char="•"/>
            </a:pPr>
            <a:r>
              <a:rPr lang="en-US" sz="1600" dirty="0"/>
              <a:t>I ended up with about 9000 observations</a:t>
            </a:r>
          </a:p>
          <a:p>
            <a:pPr lvl="1">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57F4E587-7D39-4B5E-AAB4-32F3C51C501A}"/>
              </a:ext>
            </a:extLst>
          </p:cNvPr>
          <p:cNvPicPr>
            <a:picLocks noChangeAspect="1"/>
          </p:cNvPicPr>
          <p:nvPr/>
        </p:nvPicPr>
        <p:blipFill>
          <a:blip r:embed="rId2"/>
          <a:stretch>
            <a:fillRect/>
          </a:stretch>
        </p:blipFill>
        <p:spPr>
          <a:xfrm>
            <a:off x="152400" y="3124200"/>
            <a:ext cx="3133905" cy="2066925"/>
          </a:xfrm>
          <a:prstGeom prst="rect">
            <a:avLst/>
          </a:prstGeom>
        </p:spPr>
      </p:pic>
      <p:pic>
        <p:nvPicPr>
          <p:cNvPr id="12" name="Picture 11">
            <a:extLst>
              <a:ext uri="{FF2B5EF4-FFF2-40B4-BE49-F238E27FC236}">
                <a16:creationId xmlns:a16="http://schemas.microsoft.com/office/drawing/2014/main" id="{8D7F60EF-E105-4FAA-9D79-57E6ABBB0C8A}"/>
              </a:ext>
            </a:extLst>
          </p:cNvPr>
          <p:cNvPicPr>
            <a:picLocks noChangeAspect="1"/>
          </p:cNvPicPr>
          <p:nvPr/>
        </p:nvPicPr>
        <p:blipFill>
          <a:blip r:embed="rId3"/>
          <a:stretch>
            <a:fillRect/>
          </a:stretch>
        </p:blipFill>
        <p:spPr>
          <a:xfrm>
            <a:off x="3350292" y="3124200"/>
            <a:ext cx="2926678" cy="2066924"/>
          </a:xfrm>
          <a:prstGeom prst="rect">
            <a:avLst/>
          </a:prstGeom>
        </p:spPr>
      </p:pic>
      <p:pic>
        <p:nvPicPr>
          <p:cNvPr id="13" name="Picture 12">
            <a:extLst>
              <a:ext uri="{FF2B5EF4-FFF2-40B4-BE49-F238E27FC236}">
                <a16:creationId xmlns:a16="http://schemas.microsoft.com/office/drawing/2014/main" id="{51778CF4-7219-4E55-9353-48BE1BA07200}"/>
              </a:ext>
            </a:extLst>
          </p:cNvPr>
          <p:cNvPicPr>
            <a:picLocks noChangeAspect="1"/>
          </p:cNvPicPr>
          <p:nvPr/>
        </p:nvPicPr>
        <p:blipFill>
          <a:blip r:embed="rId4"/>
          <a:stretch>
            <a:fillRect/>
          </a:stretch>
        </p:blipFill>
        <p:spPr>
          <a:xfrm>
            <a:off x="6324600" y="3124200"/>
            <a:ext cx="2667000" cy="2066924"/>
          </a:xfrm>
          <a:prstGeom prst="rect">
            <a:avLst/>
          </a:prstGeom>
        </p:spPr>
      </p:pic>
      <p:pic>
        <p:nvPicPr>
          <p:cNvPr id="14" name="Picture 13">
            <a:extLst>
              <a:ext uri="{FF2B5EF4-FFF2-40B4-BE49-F238E27FC236}">
                <a16:creationId xmlns:a16="http://schemas.microsoft.com/office/drawing/2014/main" id="{72420F64-B083-474C-8E6D-CBDDA3F7E0F1}"/>
              </a:ext>
            </a:extLst>
          </p:cNvPr>
          <p:cNvPicPr>
            <a:picLocks noChangeAspect="1"/>
          </p:cNvPicPr>
          <p:nvPr/>
        </p:nvPicPr>
        <p:blipFill>
          <a:blip r:embed="rId5"/>
          <a:stretch>
            <a:fillRect/>
          </a:stretch>
        </p:blipFill>
        <p:spPr>
          <a:xfrm>
            <a:off x="152399" y="5257797"/>
            <a:ext cx="8839201" cy="1583683"/>
          </a:xfrm>
          <a:prstGeom prst="rect">
            <a:avLst/>
          </a:prstGeom>
        </p:spPr>
      </p:pic>
    </p:spTree>
    <p:extLst>
      <p:ext uri="{BB962C8B-B14F-4D97-AF65-F5344CB8AC3E}">
        <p14:creationId xmlns:p14="http://schemas.microsoft.com/office/powerpoint/2010/main" val="213280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CLEANING AND EXPLORING</a:t>
            </a:r>
            <a:r>
              <a:rPr lang="en-US" dirty="0">
                <a:solidFill>
                  <a:schemeClr val="tx1"/>
                </a:solidFill>
              </a:rPr>
              <a:t> DATA. PART II</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 typeface="Arial" panose="020B0604020202020204" pitchFamily="34" charset="0"/>
              <a:buChar char="•"/>
            </a:pPr>
            <a:r>
              <a:rPr lang="en-US" sz="1600" dirty="0"/>
              <a:t>Added residential electricity rates by joining on State and Year</a:t>
            </a:r>
          </a:p>
          <a:p>
            <a:pPr lvl="1">
              <a:buFont typeface="Arial" panose="020B0604020202020204" pitchFamily="34" charset="0"/>
              <a:buChar char="•"/>
            </a:pPr>
            <a:r>
              <a:rPr lang="en-US" sz="1600" dirty="0"/>
              <a:t>Joined with construction costs from U.S. Census data normalized to 2005 prices as “100”</a:t>
            </a:r>
          </a:p>
          <a:p>
            <a:pPr lvl="1">
              <a:buFont typeface="Arial" panose="020B0604020202020204" pitchFamily="34" charset="0"/>
              <a:buChar char="•"/>
            </a:pPr>
            <a:r>
              <a:rPr lang="en-US" sz="1600" dirty="0"/>
              <a:t>Decided to join with NASA solar data BUT it had no Zip or State, just the GPS coordinates!!!</a:t>
            </a:r>
          </a:p>
          <a:p>
            <a:pPr lvl="1">
              <a:buFont typeface="Arial" panose="020B0604020202020204" pitchFamily="34" charset="0"/>
              <a:buChar char="•"/>
            </a:pPr>
            <a:r>
              <a:rPr lang="en-US" sz="1600" dirty="0"/>
              <a:t>Derived State and Zip using Bing Map API and GPS coordinates (my house test below)</a:t>
            </a:r>
          </a:p>
          <a:p>
            <a:pPr lvl="1">
              <a:buFont typeface="Arial" panose="020B0604020202020204" pitchFamily="34" charset="0"/>
              <a:buChar char="•"/>
            </a:pPr>
            <a:r>
              <a:rPr lang="en-US" dirty="0"/>
              <a:t>response = </a:t>
            </a:r>
            <a:r>
              <a:rPr lang="en-US" dirty="0" err="1"/>
              <a:t>requests.get</a:t>
            </a:r>
            <a:r>
              <a:rPr lang="en-US" dirty="0"/>
              <a:t>("http://dev.virtualearth.net/REST/v1/Locations/40.661000,-73.963000?o=</a:t>
            </a:r>
            <a:r>
              <a:rPr lang="en-US" dirty="0" err="1"/>
              <a:t>json&amp;key</a:t>
            </a:r>
            <a:r>
              <a:rPr lang="en-US" dirty="0"/>
              <a:t>=AmIRhNMzTSnkHgcyEbKzgOYPeHT9G4r1I4ruInftcdWcnPhPeJiJ4y79MZ5IaVfX")</a:t>
            </a:r>
          </a:p>
          <a:p>
            <a:pPr lvl="1">
              <a:buFont typeface="Arial" panose="020B0604020202020204" pitchFamily="34" charset="0"/>
              <a:buChar char="•"/>
            </a:pPr>
            <a:r>
              <a:rPr lang="en-US" sz="1600" dirty="0"/>
              <a:t>Added Return On Investment in Years feature – an approximation of</a:t>
            </a:r>
            <a:r>
              <a:rPr lang="en-US" sz="2000" dirty="0"/>
              <a:t> </a:t>
            </a:r>
            <a:r>
              <a:rPr lang="en-US" sz="1600" dirty="0"/>
              <a:t>costs vs power generated</a:t>
            </a:r>
            <a:endParaRPr lang="en-US" sz="2000" dirty="0"/>
          </a:p>
        </p:txBody>
      </p:sp>
      <p:pic>
        <p:nvPicPr>
          <p:cNvPr id="3" name="Picture 2">
            <a:extLst>
              <a:ext uri="{FF2B5EF4-FFF2-40B4-BE49-F238E27FC236}">
                <a16:creationId xmlns:a16="http://schemas.microsoft.com/office/drawing/2014/main" id="{D0A2DD13-5621-4F66-8E40-4E7AB7653F92}"/>
              </a:ext>
            </a:extLst>
          </p:cNvPr>
          <p:cNvPicPr>
            <a:picLocks noChangeAspect="1"/>
          </p:cNvPicPr>
          <p:nvPr/>
        </p:nvPicPr>
        <p:blipFill>
          <a:blip r:embed="rId2"/>
          <a:stretch>
            <a:fillRect/>
          </a:stretch>
        </p:blipFill>
        <p:spPr>
          <a:xfrm>
            <a:off x="41176" y="3595697"/>
            <a:ext cx="3071694" cy="2057401"/>
          </a:xfrm>
          <a:prstGeom prst="rect">
            <a:avLst/>
          </a:prstGeom>
        </p:spPr>
      </p:pic>
      <p:pic>
        <p:nvPicPr>
          <p:cNvPr id="4" name="Picture 3">
            <a:extLst>
              <a:ext uri="{FF2B5EF4-FFF2-40B4-BE49-F238E27FC236}">
                <a16:creationId xmlns:a16="http://schemas.microsoft.com/office/drawing/2014/main" id="{EB1798A3-263B-42EB-B07B-D1E9DCE5A96A}"/>
              </a:ext>
            </a:extLst>
          </p:cNvPr>
          <p:cNvPicPr>
            <a:picLocks noChangeAspect="1"/>
          </p:cNvPicPr>
          <p:nvPr/>
        </p:nvPicPr>
        <p:blipFill>
          <a:blip r:embed="rId3"/>
          <a:stretch>
            <a:fillRect/>
          </a:stretch>
        </p:blipFill>
        <p:spPr>
          <a:xfrm>
            <a:off x="3221520" y="3595696"/>
            <a:ext cx="2818001" cy="2057401"/>
          </a:xfrm>
          <a:prstGeom prst="rect">
            <a:avLst/>
          </a:prstGeom>
        </p:spPr>
      </p:pic>
      <p:pic>
        <p:nvPicPr>
          <p:cNvPr id="5" name="Picture 4">
            <a:extLst>
              <a:ext uri="{FF2B5EF4-FFF2-40B4-BE49-F238E27FC236}">
                <a16:creationId xmlns:a16="http://schemas.microsoft.com/office/drawing/2014/main" id="{BFDBC49D-C5AB-4067-93D4-82839DE3BF93}"/>
              </a:ext>
            </a:extLst>
          </p:cNvPr>
          <p:cNvPicPr>
            <a:picLocks noChangeAspect="1"/>
          </p:cNvPicPr>
          <p:nvPr/>
        </p:nvPicPr>
        <p:blipFill>
          <a:blip r:embed="rId4"/>
          <a:stretch>
            <a:fillRect/>
          </a:stretch>
        </p:blipFill>
        <p:spPr>
          <a:xfrm>
            <a:off x="6148171" y="3595696"/>
            <a:ext cx="2895926" cy="2057402"/>
          </a:xfrm>
          <a:prstGeom prst="rect">
            <a:avLst/>
          </a:prstGeom>
        </p:spPr>
      </p:pic>
      <p:pic>
        <p:nvPicPr>
          <p:cNvPr id="6" name="Picture 5">
            <a:extLst>
              <a:ext uri="{FF2B5EF4-FFF2-40B4-BE49-F238E27FC236}">
                <a16:creationId xmlns:a16="http://schemas.microsoft.com/office/drawing/2014/main" id="{2F22C3B2-3B6A-41F0-9610-ADC8F924A883}"/>
              </a:ext>
            </a:extLst>
          </p:cNvPr>
          <p:cNvPicPr>
            <a:picLocks noChangeAspect="1"/>
          </p:cNvPicPr>
          <p:nvPr/>
        </p:nvPicPr>
        <p:blipFill>
          <a:blip r:embed="rId5"/>
          <a:stretch>
            <a:fillRect/>
          </a:stretch>
        </p:blipFill>
        <p:spPr>
          <a:xfrm>
            <a:off x="41176" y="5715000"/>
            <a:ext cx="9002921" cy="1066800"/>
          </a:xfrm>
          <a:prstGeom prst="rect">
            <a:avLst/>
          </a:prstGeom>
        </p:spPr>
      </p:pic>
      <p:pic>
        <p:nvPicPr>
          <p:cNvPr id="7" name="Picture 6">
            <a:extLst>
              <a:ext uri="{FF2B5EF4-FFF2-40B4-BE49-F238E27FC236}">
                <a16:creationId xmlns:a16="http://schemas.microsoft.com/office/drawing/2014/main" id="{4CAA8B7D-A904-446E-B587-EE568E08C09B}"/>
              </a:ext>
            </a:extLst>
          </p:cNvPr>
          <p:cNvPicPr>
            <a:picLocks noChangeAspect="1"/>
          </p:cNvPicPr>
          <p:nvPr/>
        </p:nvPicPr>
        <p:blipFill>
          <a:blip r:embed="rId6"/>
          <a:stretch>
            <a:fillRect/>
          </a:stretch>
        </p:blipFill>
        <p:spPr>
          <a:xfrm>
            <a:off x="838200" y="5714999"/>
            <a:ext cx="3152775" cy="247650"/>
          </a:xfrm>
          <a:prstGeom prst="rect">
            <a:avLst/>
          </a:prstGeom>
        </p:spPr>
      </p:pic>
    </p:spTree>
    <p:extLst>
      <p:ext uri="{BB962C8B-B14F-4D97-AF65-F5344CB8AC3E}">
        <p14:creationId xmlns:p14="http://schemas.microsoft.com/office/powerpoint/2010/main" val="358456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EXPLORING</a:t>
            </a:r>
            <a:r>
              <a:rPr lang="en-US" dirty="0">
                <a:solidFill>
                  <a:schemeClr val="tx1"/>
                </a:solidFill>
              </a:rPr>
              <a:t> DATA - CONCLUSION</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a:buFont typeface="Arial" panose="020B0604020202020204" pitchFamily="34" charset="0"/>
              <a:buChar char="•"/>
            </a:pPr>
            <a:r>
              <a:rPr lang="en-US" sz="1600" dirty="0"/>
              <a:t>     Efficiency rises over time, there is a clear upward trend</a:t>
            </a:r>
          </a:p>
          <a:p>
            <a:pPr marL="340614" indent="-285750">
              <a:buFont typeface="Arial" panose="020B0604020202020204" pitchFamily="34" charset="0"/>
              <a:buChar char="•"/>
            </a:pPr>
            <a:r>
              <a:rPr lang="en-US" sz="1600" dirty="0" err="1"/>
              <a:t>CostPerKW</a:t>
            </a:r>
            <a:r>
              <a:rPr lang="en-US" sz="1600" dirty="0"/>
              <a:t> is negatively correlated with </a:t>
            </a:r>
            <a:r>
              <a:rPr lang="en-US" sz="1600" dirty="0" err="1"/>
              <a:t>IncentivePct</a:t>
            </a:r>
            <a:r>
              <a:rPr lang="en-US" sz="1600" dirty="0"/>
              <a:t> (more incentive means less costly installations) </a:t>
            </a:r>
          </a:p>
          <a:p>
            <a:pPr marL="340614" indent="-285750">
              <a:buFont typeface="Arial" panose="020B0604020202020204" pitchFamily="34" charset="0"/>
              <a:buChar char="•"/>
            </a:pPr>
            <a:r>
              <a:rPr lang="en-US" sz="1600" dirty="0"/>
              <a:t>Efficiency is somewhat correlated with </a:t>
            </a:r>
            <a:r>
              <a:rPr lang="en-US" sz="1600" dirty="0" err="1"/>
              <a:t>CostPerKW</a:t>
            </a:r>
            <a:r>
              <a:rPr lang="en-US" sz="1600" dirty="0"/>
              <a:t> (higher efficiency means fewer panels needed)</a:t>
            </a:r>
          </a:p>
          <a:p>
            <a:pPr marL="340614" indent="-285750">
              <a:buFont typeface="Arial" panose="020B0604020202020204" pitchFamily="34" charset="0"/>
              <a:buChar char="•"/>
            </a:pPr>
            <a:r>
              <a:rPr lang="en-US" sz="1600" dirty="0"/>
              <a:t>Size is also negatively correlated with </a:t>
            </a:r>
            <a:r>
              <a:rPr lang="en-US" sz="1600" dirty="0" err="1"/>
              <a:t>CostPerKW</a:t>
            </a:r>
            <a:endParaRPr lang="en-US" sz="1600" dirty="0"/>
          </a:p>
          <a:p>
            <a:pPr>
              <a:buFont typeface="Arial" panose="020B0604020202020204" pitchFamily="34" charset="0"/>
              <a:buChar char="•"/>
            </a:pPr>
            <a:r>
              <a:rPr lang="en-US" sz="1600" dirty="0"/>
              <a:t>     Higher incentive percentage lowers </a:t>
            </a:r>
            <a:r>
              <a:rPr lang="en-US" sz="1600" dirty="0" err="1"/>
              <a:t>CostPerKW</a:t>
            </a:r>
            <a:r>
              <a:rPr lang="en-US" sz="1600" dirty="0"/>
              <a:t>, so does a larger system size</a:t>
            </a:r>
            <a:endParaRPr lang="en-US" sz="2200" b="1" dirty="0"/>
          </a:p>
          <a:p>
            <a:pPr lvl="1">
              <a:buFont typeface="Arial" panose="020B0604020202020204" pitchFamily="34" charset="0"/>
              <a:buChar char="•"/>
            </a:pPr>
            <a:endParaRPr lang="en-US" b="1" dirty="0"/>
          </a:p>
          <a:p>
            <a:pPr lvl="1">
              <a:buFont typeface="Arial" panose="020B0604020202020204" pitchFamily="34" charset="0"/>
              <a:buChar char="•"/>
            </a:pPr>
            <a:endParaRPr lang="en-US" b="1" dirty="0"/>
          </a:p>
          <a:p>
            <a:pPr lvl="1">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F370FF35-365E-44DC-87F1-070E3EAD7CB2}"/>
              </a:ext>
            </a:extLst>
          </p:cNvPr>
          <p:cNvPicPr>
            <a:picLocks noChangeAspect="1"/>
          </p:cNvPicPr>
          <p:nvPr/>
        </p:nvPicPr>
        <p:blipFill>
          <a:blip r:embed="rId2"/>
          <a:stretch>
            <a:fillRect/>
          </a:stretch>
        </p:blipFill>
        <p:spPr>
          <a:xfrm>
            <a:off x="4490067" y="3474091"/>
            <a:ext cx="4442809" cy="3162300"/>
          </a:xfrm>
          <a:prstGeom prst="rect">
            <a:avLst/>
          </a:prstGeom>
        </p:spPr>
      </p:pic>
      <p:pic>
        <p:nvPicPr>
          <p:cNvPr id="10" name="Picture 9">
            <a:extLst>
              <a:ext uri="{FF2B5EF4-FFF2-40B4-BE49-F238E27FC236}">
                <a16:creationId xmlns:a16="http://schemas.microsoft.com/office/drawing/2014/main" id="{8427601B-A90F-430A-A5BB-F0C62E6A48C3}"/>
              </a:ext>
            </a:extLst>
          </p:cNvPr>
          <p:cNvPicPr>
            <a:picLocks noChangeAspect="1"/>
          </p:cNvPicPr>
          <p:nvPr/>
        </p:nvPicPr>
        <p:blipFill>
          <a:blip r:embed="rId3"/>
          <a:stretch>
            <a:fillRect/>
          </a:stretch>
        </p:blipFill>
        <p:spPr>
          <a:xfrm>
            <a:off x="211124" y="3474091"/>
            <a:ext cx="4087188" cy="3162300"/>
          </a:xfrm>
          <a:prstGeom prst="rect">
            <a:avLst/>
          </a:prstGeom>
        </p:spPr>
      </p:pic>
    </p:spTree>
    <p:extLst>
      <p:ext uri="{BB962C8B-B14F-4D97-AF65-F5344CB8AC3E}">
        <p14:creationId xmlns:p14="http://schemas.microsoft.com/office/powerpoint/2010/main" val="94107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4000" dirty="0">
                <a:solidFill>
                  <a:schemeClr val="tx1"/>
                </a:solidFill>
              </a:rPr>
              <a:t>MODELING - Variables</a:t>
            </a:r>
          </a:p>
        </p:txBody>
      </p:sp>
      <p:sp>
        <p:nvSpPr>
          <p:cNvPr id="3" name="Text Placeholder 2"/>
          <p:cNvSpPr>
            <a:spLocks noGrp="1"/>
          </p:cNvSpPr>
          <p:nvPr>
            <p:ph type="body" idx="1"/>
          </p:nvPr>
        </p:nvSpPr>
        <p:spPr>
          <a:xfrm>
            <a:off x="685800" y="1549400"/>
            <a:ext cx="8229600" cy="1193800"/>
          </a:xfrm>
        </p:spPr>
        <p:txBody>
          <a:bodyPr>
            <a:normAutofit lnSpcReduction="10000"/>
          </a:bodyPr>
          <a:lstStyle/>
          <a:p>
            <a:pPr marL="411480" lvl="0" indent="-342900">
              <a:buFont typeface="Wingdings"/>
              <a:buChar char=""/>
              <a:defRPr/>
            </a:pPr>
            <a:r>
              <a:rPr lang="en-US" sz="1400" dirty="0"/>
              <a:t>Target variable: </a:t>
            </a:r>
            <a:r>
              <a:rPr lang="en-US" sz="1400" dirty="0" err="1"/>
              <a:t>CleanPrice</a:t>
            </a:r>
            <a:r>
              <a:rPr lang="en-US" sz="1400" dirty="0"/>
              <a:t>, </a:t>
            </a:r>
            <a:r>
              <a:rPr lang="en-US" sz="1400" dirty="0" err="1"/>
              <a:t>CostPerKW</a:t>
            </a:r>
            <a:r>
              <a:rPr lang="en-US" sz="1400" dirty="0"/>
              <a:t> or </a:t>
            </a:r>
            <a:r>
              <a:rPr lang="en-US" sz="1400" dirty="0" err="1"/>
              <a:t>ROIYears</a:t>
            </a:r>
            <a:r>
              <a:rPr lang="en-US" sz="1400" dirty="0"/>
              <a:t>. We will model prediction of </a:t>
            </a:r>
            <a:r>
              <a:rPr lang="en-US" sz="1400" dirty="0" err="1"/>
              <a:t>CleanPrice</a:t>
            </a:r>
            <a:r>
              <a:rPr lang="en-US" sz="1400" dirty="0"/>
              <a:t> only</a:t>
            </a:r>
          </a:p>
          <a:p>
            <a:pPr marL="411480" lvl="0" indent="-342900">
              <a:buFont typeface="Wingdings"/>
              <a:buChar char=""/>
              <a:defRPr/>
            </a:pPr>
            <a:r>
              <a:rPr lang="en-US" sz="1400" dirty="0"/>
              <a:t>Prediction metrics - Efficiency, Size, Incentive Percent, Residential Electric Rate, Construction Price</a:t>
            </a:r>
          </a:p>
          <a:p>
            <a:pPr marL="411480" lvl="0" indent="-342900">
              <a:buFont typeface="Wingdings"/>
              <a:buChar char=""/>
              <a:defRPr/>
            </a:pPr>
            <a:r>
              <a:rPr lang="en-US" sz="1400" dirty="0"/>
              <a:t>Time Series (date/Year) dimension of the data</a:t>
            </a:r>
          </a:p>
          <a:p>
            <a:pPr marL="411480" lvl="0" indent="-342900">
              <a:buFont typeface="Wingdings"/>
              <a:buChar char=""/>
              <a:defRPr/>
            </a:pPr>
            <a:r>
              <a:rPr lang="en-US" sz="1400" dirty="0"/>
              <a:t>I did not explore geographical aspects of the data (State, Zip)</a:t>
            </a:r>
          </a:p>
          <a:p>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649251041"/>
              </p:ext>
            </p:extLst>
          </p:nvPr>
        </p:nvGraphicFramePr>
        <p:xfrm>
          <a:off x="685800" y="2964056"/>
          <a:ext cx="8229600" cy="3354092"/>
        </p:xfrm>
        <a:graphic>
          <a:graphicData uri="http://schemas.openxmlformats.org/drawingml/2006/table">
            <a:tbl>
              <a:tblPr firstRow="1" bandRow="1">
                <a:tableStyleId>{ED083AE6-46FA-4A59-8FB0-9F97EB10719F}</a:tableStyleId>
              </a:tblPr>
              <a:tblGrid>
                <a:gridCol w="2612572">
                  <a:extLst>
                    <a:ext uri="{9D8B030D-6E8A-4147-A177-3AD203B41FA5}">
                      <a16:colId xmlns:a16="http://schemas.microsoft.com/office/drawing/2014/main" val="20000"/>
                    </a:ext>
                  </a:extLst>
                </a:gridCol>
                <a:gridCol w="968828">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tblGrid>
              <a:tr h="472724">
                <a:tc>
                  <a:txBody>
                    <a:bodyPr/>
                    <a:lstStyle/>
                    <a:p>
                      <a:r>
                        <a:rPr lang="en-US" sz="1300" cap="all" baseline="0" dirty="0"/>
                        <a:t>Data DICTIONARY</a:t>
                      </a:r>
                      <a:endParaRPr lang="en-US" sz="1300" b="1" cap="all" baseline="0" dirty="0">
                        <a:solidFill>
                          <a:schemeClr val="tx1"/>
                        </a:solidFill>
                        <a:latin typeface="Gill Sans MT" pitchFamily="34" charset="0"/>
                      </a:endParaRPr>
                    </a:p>
                  </a:txBody>
                  <a:tcPr marL="82141" marR="82141" marT="41071" marB="41071"/>
                </a:tc>
                <a:tc>
                  <a:txBody>
                    <a:bodyPr/>
                    <a:lstStyle/>
                    <a:p>
                      <a:r>
                        <a:rPr lang="en-US" sz="1300" cap="all" baseline="0" dirty="0"/>
                        <a:t>TYPE</a:t>
                      </a:r>
                      <a:endParaRPr lang="en-US" sz="1300" b="1" cap="all" baseline="0" dirty="0">
                        <a:solidFill>
                          <a:schemeClr val="tx1"/>
                        </a:solidFill>
                        <a:latin typeface="Gill Sans MT" pitchFamily="34" charset="0"/>
                      </a:endParaRPr>
                    </a:p>
                  </a:txBody>
                  <a:tcPr marL="82141" marR="82141" marT="41071" marB="41071"/>
                </a:tc>
                <a:tc>
                  <a:txBody>
                    <a:bodyPr/>
                    <a:lstStyle/>
                    <a:p>
                      <a:r>
                        <a:rPr lang="en-US" sz="1300" cap="all" baseline="0" dirty="0"/>
                        <a:t>DESCRIPTION</a:t>
                      </a:r>
                      <a:endParaRPr lang="en-US" sz="1300" b="1" cap="all" baseline="0" dirty="0">
                        <a:solidFill>
                          <a:schemeClr val="tx1"/>
                        </a:solidFill>
                        <a:latin typeface="Gill Sans MT" pitchFamily="34" charset="0"/>
                      </a:endParaRPr>
                    </a:p>
                  </a:txBody>
                  <a:tcPr marL="82141" marR="82141" marT="41071" marB="41071"/>
                </a:tc>
                <a:extLst>
                  <a:ext uri="{0D108BD9-81ED-4DB2-BD59-A6C34878D82A}">
                    <a16:rowId xmlns:a16="http://schemas.microsoft.com/office/drawing/2014/main" val="10000"/>
                  </a:ext>
                </a:extLst>
              </a:tr>
              <a:tr h="360171">
                <a:tc>
                  <a:txBody>
                    <a:bodyPr/>
                    <a:lstStyle/>
                    <a:p>
                      <a:r>
                        <a:rPr lang="en-US" sz="1600" dirty="0"/>
                        <a:t>Size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Size of the system in Kilowatts</a:t>
                      </a:r>
                    </a:p>
                  </a:txBody>
                  <a:tcPr marL="82141" marR="82141" marT="41071" marB="41071"/>
                </a:tc>
                <a:extLst>
                  <a:ext uri="{0D108BD9-81ED-4DB2-BD59-A6C34878D82A}">
                    <a16:rowId xmlns:a16="http://schemas.microsoft.com/office/drawing/2014/main" val="10001"/>
                  </a:ext>
                </a:extLst>
              </a:tr>
              <a:tr h="360171">
                <a:tc>
                  <a:txBody>
                    <a:bodyPr/>
                    <a:lstStyle/>
                    <a:p>
                      <a:r>
                        <a:rPr lang="en-US" sz="1600" dirty="0" err="1"/>
                        <a:t>CleanPrice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Price paid by homeowner after rebates</a:t>
                      </a:r>
                    </a:p>
                  </a:txBody>
                  <a:tcPr marL="82141" marR="82141" marT="41071" marB="41071"/>
                </a:tc>
                <a:extLst>
                  <a:ext uri="{0D108BD9-81ED-4DB2-BD59-A6C34878D82A}">
                    <a16:rowId xmlns:a16="http://schemas.microsoft.com/office/drawing/2014/main" val="10002"/>
                  </a:ext>
                </a:extLst>
              </a:tr>
              <a:tr h="360171">
                <a:tc>
                  <a:txBody>
                    <a:bodyPr/>
                    <a:lstStyle/>
                    <a:p>
                      <a:r>
                        <a:rPr lang="en-US" sz="1600" dirty="0"/>
                        <a:t>Efficiency</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 </a:t>
                      </a:r>
                    </a:p>
                  </a:txBody>
                  <a:tcPr marL="82141" marR="82141" marT="41071" marB="41071"/>
                </a:tc>
                <a:tc>
                  <a:txBody>
                    <a:bodyPr/>
                    <a:lstStyle/>
                    <a:p>
                      <a:r>
                        <a:rPr lang="en-US" sz="1600" dirty="0">
                          <a:solidFill>
                            <a:schemeClr val="tx1"/>
                          </a:solidFill>
                          <a:latin typeface="Gill Sans MT" pitchFamily="34" charset="0"/>
                        </a:rPr>
                        <a:t>Solar panel efficiency – energy conversion %</a:t>
                      </a:r>
                    </a:p>
                  </a:txBody>
                  <a:tcPr marL="82141" marR="82141" marT="41071" marB="41071"/>
                </a:tc>
                <a:extLst>
                  <a:ext uri="{0D108BD9-81ED-4DB2-BD59-A6C34878D82A}">
                    <a16:rowId xmlns:a16="http://schemas.microsoft.com/office/drawing/2014/main" val="10003"/>
                  </a:ext>
                </a:extLst>
              </a:tr>
              <a:tr h="360171">
                <a:tc>
                  <a:txBody>
                    <a:bodyPr/>
                    <a:lstStyle/>
                    <a:p>
                      <a:r>
                        <a:rPr lang="en-US" sz="1600" dirty="0" err="1"/>
                        <a:t>IncentivePct</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 of rebates vs full price of installation</a:t>
                      </a:r>
                    </a:p>
                  </a:txBody>
                  <a:tcPr marL="82141" marR="82141" marT="41071" marB="41071"/>
                </a:tc>
                <a:extLst>
                  <a:ext uri="{0D108BD9-81ED-4DB2-BD59-A6C34878D82A}">
                    <a16:rowId xmlns:a16="http://schemas.microsoft.com/office/drawing/2014/main" val="10004"/>
                  </a:ext>
                </a:extLst>
              </a:tr>
              <a:tr h="360171">
                <a:tc>
                  <a:txBody>
                    <a:bodyPr/>
                    <a:lstStyle/>
                    <a:p>
                      <a:r>
                        <a:rPr lang="en-US" sz="1600" dirty="0"/>
                        <a:t>Year</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Date</a:t>
                      </a:r>
                    </a:p>
                  </a:txBody>
                  <a:tcPr marL="82141" marR="82141" marT="41071" marB="41071"/>
                </a:tc>
                <a:tc>
                  <a:txBody>
                    <a:bodyPr/>
                    <a:lstStyle/>
                    <a:p>
                      <a:r>
                        <a:rPr lang="en-US" sz="1600" dirty="0">
                          <a:solidFill>
                            <a:schemeClr val="tx1"/>
                          </a:solidFill>
                          <a:latin typeface="Gill Sans MT" pitchFamily="34" charset="0"/>
                        </a:rPr>
                        <a:t>Year of the installation</a:t>
                      </a:r>
                    </a:p>
                  </a:txBody>
                  <a:tcPr marL="82141" marR="82141" marT="41071" marB="41071"/>
                </a:tc>
                <a:extLst>
                  <a:ext uri="{0D108BD9-81ED-4DB2-BD59-A6C34878D82A}">
                    <a16:rowId xmlns:a16="http://schemas.microsoft.com/office/drawing/2014/main" val="10005"/>
                  </a:ext>
                </a:extLst>
              </a:tr>
              <a:tr h="360171">
                <a:tc>
                  <a:txBody>
                    <a:bodyPr/>
                    <a:lstStyle/>
                    <a:p>
                      <a:r>
                        <a:rPr lang="en-US" sz="1600" dirty="0" err="1"/>
                        <a:t>ResidentialRate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Local cost of electricity</a:t>
                      </a:r>
                    </a:p>
                  </a:txBody>
                  <a:tcPr marL="82141" marR="82141" marT="41071" marB="41071"/>
                </a:tc>
                <a:extLst>
                  <a:ext uri="{0D108BD9-81ED-4DB2-BD59-A6C34878D82A}">
                    <a16:rowId xmlns:a16="http://schemas.microsoft.com/office/drawing/2014/main" val="10006"/>
                  </a:ext>
                </a:extLst>
              </a:tr>
              <a:tr h="360171">
                <a:tc>
                  <a:txBody>
                    <a:bodyPr/>
                    <a:lstStyle/>
                    <a:p>
                      <a:r>
                        <a:rPr lang="en-US" sz="1600" dirty="0" err="1"/>
                        <a:t>ConstructionPriceIndex</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Cost index of an average single family house</a:t>
                      </a:r>
                    </a:p>
                  </a:txBody>
                  <a:tcPr marL="82141" marR="82141" marT="41071" marB="41071"/>
                </a:tc>
                <a:extLst>
                  <a:ext uri="{0D108BD9-81ED-4DB2-BD59-A6C34878D82A}">
                    <a16:rowId xmlns:a16="http://schemas.microsoft.com/office/drawing/2014/main" val="10007"/>
                  </a:ext>
                </a:extLst>
              </a:tr>
              <a:tr h="360171">
                <a:tc>
                  <a:txBody>
                    <a:bodyPr/>
                    <a:lstStyle/>
                    <a:p>
                      <a:r>
                        <a:rPr lang="en-US" sz="1600" dirty="0" err="1"/>
                        <a:t>ROIYears</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Return on Investment, years</a:t>
                      </a:r>
                    </a:p>
                  </a:txBody>
                  <a:tcPr marL="82141" marR="82141" marT="41071" marB="41071"/>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dirty="0">
                <a:solidFill>
                  <a:schemeClr val="tx1"/>
                </a:solidFill>
              </a:rPr>
              <a:t>MODELING – PART I – linear regression</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Correlation analysis shows two strongest variables: Size (0.76), Incentive % (-0.19) affecting </a:t>
            </a:r>
            <a:r>
              <a:rPr lang="en-US" sz="1400" dirty="0" err="1"/>
              <a:t>CleanPrice</a:t>
            </a:r>
            <a:r>
              <a:rPr lang="en-US" sz="1400" dirty="0"/>
              <a:t>.</a:t>
            </a:r>
          </a:p>
          <a:p>
            <a:pPr marL="411480" lvl="0" indent="-342900">
              <a:buFont typeface="Wingdings"/>
              <a:buChar char=""/>
              <a:defRPr/>
            </a:pPr>
            <a:r>
              <a:rPr lang="en-US" sz="1400" dirty="0"/>
              <a:t>I split data into modeling (8307) and holdout (1000) data sets</a:t>
            </a:r>
          </a:p>
          <a:p>
            <a:pPr marL="411480" lvl="0" indent="-342900">
              <a:buFont typeface="Wingdings"/>
              <a:buChar char=""/>
              <a:defRPr/>
            </a:pPr>
            <a:r>
              <a:rPr lang="en-US" sz="1400" dirty="0"/>
              <a:t>I ran linear regression model with cross validation on the modeling set, using train/test split, and </a:t>
            </a:r>
            <a:r>
              <a:rPr lang="en-US" sz="1400" dirty="0" err="1"/>
              <a:t>KFolds</a:t>
            </a:r>
            <a:endParaRPr lang="en-US" sz="1400" dirty="0"/>
          </a:p>
          <a:p>
            <a:pPr marL="411480" lvl="0" indent="-342900">
              <a:buFont typeface="Wingdings"/>
              <a:buChar char=""/>
              <a:defRPr/>
            </a:pPr>
            <a:r>
              <a:rPr lang="en-US" sz="1400" dirty="0"/>
              <a:t>Resulting r2 score of 0.69. I then ran again using log10 and arrived to r2 of 0.66</a:t>
            </a:r>
          </a:p>
          <a:p>
            <a:pPr marL="68580" algn="ctr">
              <a:defRPr/>
            </a:pPr>
            <a:endParaRPr lang="en-US" sz="1400" dirty="0"/>
          </a:p>
          <a:p>
            <a:pPr marL="68580" algn="ctr">
              <a:defRPr/>
            </a:pPr>
            <a:endParaRPr lang="en-US" sz="1400" dirty="0"/>
          </a:p>
          <a:p>
            <a:pPr marL="68580" algn="ctr">
              <a:defRPr/>
            </a:pPr>
            <a:endParaRPr lang="en-US" sz="1400" dirty="0"/>
          </a:p>
          <a:p>
            <a:pPr marL="68580" algn="ctr">
              <a:defRPr/>
            </a:pPr>
            <a:endParaRPr lang="en-US" sz="1400" dirty="0"/>
          </a:p>
          <a:p>
            <a:pPr marL="68580" algn="ctr">
              <a:defRPr/>
            </a:pPr>
            <a:r>
              <a:rPr lang="en-US" sz="2000" dirty="0"/>
              <a:t>RMSE 7,370</a:t>
            </a:r>
          </a:p>
          <a:p>
            <a:pPr marL="68580" algn="ctr">
              <a:defRPr/>
            </a:pPr>
            <a:r>
              <a:rPr lang="en-US" sz="2000" dirty="0"/>
              <a:t>R2 0.685</a:t>
            </a:r>
          </a:p>
          <a:p>
            <a:endParaRPr lang="en-US" sz="1400" dirty="0"/>
          </a:p>
        </p:txBody>
      </p:sp>
      <p:pic>
        <p:nvPicPr>
          <p:cNvPr id="4" name="Picture 3">
            <a:extLst>
              <a:ext uri="{FF2B5EF4-FFF2-40B4-BE49-F238E27FC236}">
                <a16:creationId xmlns:a16="http://schemas.microsoft.com/office/drawing/2014/main" id="{2F028C88-4E67-4244-90AA-EA0774D66FFC}"/>
              </a:ext>
            </a:extLst>
          </p:cNvPr>
          <p:cNvPicPr>
            <a:picLocks noChangeAspect="1"/>
          </p:cNvPicPr>
          <p:nvPr/>
        </p:nvPicPr>
        <p:blipFill>
          <a:blip r:embed="rId2"/>
          <a:stretch>
            <a:fillRect/>
          </a:stretch>
        </p:blipFill>
        <p:spPr>
          <a:xfrm>
            <a:off x="117760" y="2819400"/>
            <a:ext cx="3025310" cy="1960820"/>
          </a:xfrm>
          <a:prstGeom prst="rect">
            <a:avLst/>
          </a:prstGeom>
        </p:spPr>
      </p:pic>
      <p:pic>
        <p:nvPicPr>
          <p:cNvPr id="6" name="Picture 5">
            <a:extLst>
              <a:ext uri="{FF2B5EF4-FFF2-40B4-BE49-F238E27FC236}">
                <a16:creationId xmlns:a16="http://schemas.microsoft.com/office/drawing/2014/main" id="{F696F694-7865-4A6B-B1BD-593F1086822F}"/>
              </a:ext>
            </a:extLst>
          </p:cNvPr>
          <p:cNvPicPr>
            <a:picLocks noChangeAspect="1"/>
          </p:cNvPicPr>
          <p:nvPr/>
        </p:nvPicPr>
        <p:blipFill>
          <a:blip r:embed="rId3"/>
          <a:stretch>
            <a:fillRect/>
          </a:stretch>
        </p:blipFill>
        <p:spPr>
          <a:xfrm>
            <a:off x="100278" y="4838083"/>
            <a:ext cx="3060274" cy="1947711"/>
          </a:xfrm>
          <a:prstGeom prst="rect">
            <a:avLst/>
          </a:prstGeom>
        </p:spPr>
      </p:pic>
      <p:pic>
        <p:nvPicPr>
          <p:cNvPr id="7" name="Picture 6">
            <a:extLst>
              <a:ext uri="{FF2B5EF4-FFF2-40B4-BE49-F238E27FC236}">
                <a16:creationId xmlns:a16="http://schemas.microsoft.com/office/drawing/2014/main" id="{67ED242B-35CA-44B9-9929-41272A315871}"/>
              </a:ext>
            </a:extLst>
          </p:cNvPr>
          <p:cNvPicPr>
            <a:picLocks noChangeAspect="1"/>
          </p:cNvPicPr>
          <p:nvPr/>
        </p:nvPicPr>
        <p:blipFill>
          <a:blip r:embed="rId4"/>
          <a:stretch>
            <a:fillRect/>
          </a:stretch>
        </p:blipFill>
        <p:spPr>
          <a:xfrm>
            <a:off x="5890090" y="2819399"/>
            <a:ext cx="3025310" cy="1960821"/>
          </a:xfrm>
          <a:prstGeom prst="rect">
            <a:avLst/>
          </a:prstGeom>
        </p:spPr>
      </p:pic>
      <p:pic>
        <p:nvPicPr>
          <p:cNvPr id="8" name="Picture 7">
            <a:extLst>
              <a:ext uri="{FF2B5EF4-FFF2-40B4-BE49-F238E27FC236}">
                <a16:creationId xmlns:a16="http://schemas.microsoft.com/office/drawing/2014/main" id="{789666DF-F4C0-4CA3-AF87-D6CC7C80F2FF}"/>
              </a:ext>
            </a:extLst>
          </p:cNvPr>
          <p:cNvPicPr>
            <a:picLocks noChangeAspect="1"/>
          </p:cNvPicPr>
          <p:nvPr/>
        </p:nvPicPr>
        <p:blipFill>
          <a:blip r:embed="rId5"/>
          <a:stretch>
            <a:fillRect/>
          </a:stretch>
        </p:blipFill>
        <p:spPr>
          <a:xfrm>
            <a:off x="5890090" y="2819399"/>
            <a:ext cx="3001541" cy="126381"/>
          </a:xfrm>
          <a:prstGeom prst="rect">
            <a:avLst/>
          </a:prstGeom>
        </p:spPr>
      </p:pic>
      <p:pic>
        <p:nvPicPr>
          <p:cNvPr id="9" name="Picture 8">
            <a:extLst>
              <a:ext uri="{FF2B5EF4-FFF2-40B4-BE49-F238E27FC236}">
                <a16:creationId xmlns:a16="http://schemas.microsoft.com/office/drawing/2014/main" id="{184DE96A-73A9-4300-B458-2FB283FBB8E6}"/>
              </a:ext>
            </a:extLst>
          </p:cNvPr>
          <p:cNvPicPr>
            <a:picLocks noChangeAspect="1"/>
          </p:cNvPicPr>
          <p:nvPr/>
        </p:nvPicPr>
        <p:blipFill>
          <a:blip r:embed="rId6"/>
          <a:stretch>
            <a:fillRect/>
          </a:stretch>
        </p:blipFill>
        <p:spPr>
          <a:xfrm>
            <a:off x="5890090" y="4838083"/>
            <a:ext cx="3025310" cy="1947711"/>
          </a:xfrm>
          <a:prstGeom prst="rect">
            <a:avLst/>
          </a:prstGeom>
        </p:spPr>
      </p:pic>
    </p:spTree>
    <p:extLst>
      <p:ext uri="{BB962C8B-B14F-4D97-AF65-F5344CB8AC3E}">
        <p14:creationId xmlns:p14="http://schemas.microsoft.com/office/powerpoint/2010/main" val="113933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3600" dirty="0">
                <a:solidFill>
                  <a:schemeClr val="tx1"/>
                </a:solidFill>
              </a:rPr>
              <a:t>MODELING – PART II – decision Trees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I then switched to </a:t>
            </a:r>
            <a:r>
              <a:rPr lang="en-US" sz="1400" dirty="0" err="1"/>
              <a:t>DecisionTreeRegressor</a:t>
            </a:r>
            <a:r>
              <a:rPr lang="en-US" sz="1400" dirty="0"/>
              <a:t> using </a:t>
            </a:r>
            <a:r>
              <a:rPr lang="en-US" sz="1400" dirty="0" err="1"/>
              <a:t>GridSearch</a:t>
            </a:r>
            <a:r>
              <a:rPr lang="en-US" sz="1400" dirty="0"/>
              <a:t> with Cross Validation</a:t>
            </a:r>
          </a:p>
          <a:p>
            <a:pPr marL="411480" lvl="0" indent="-342900">
              <a:buFont typeface="Wingdings"/>
              <a:buChar char=""/>
              <a:defRPr/>
            </a:pPr>
            <a:r>
              <a:rPr lang="en-US" sz="1400" dirty="0"/>
              <a:t>DTR best parameter for tree depth identified as 9</a:t>
            </a:r>
          </a:p>
          <a:p>
            <a:pPr marL="411480" lvl="0" indent="-342900">
              <a:buFont typeface="Wingdings"/>
              <a:buChar char=""/>
              <a:defRPr/>
            </a:pPr>
            <a:r>
              <a:rPr lang="en-US" sz="1400" dirty="0"/>
              <a:t>I verified the fit on the holdout set and obtained RMSE of 4,755 with R2 of 0.70</a:t>
            </a:r>
          </a:p>
          <a:p>
            <a:pPr marL="411480" lvl="0" indent="-342900">
              <a:buFont typeface="Wingdings"/>
              <a:buChar char=""/>
              <a:defRPr/>
            </a:pPr>
            <a:r>
              <a:rPr lang="en-US" sz="1400" dirty="0"/>
              <a:t>Decision Tree model emphasizes strengths of Size variable over all others, forcing DT to split on that feature.</a:t>
            </a:r>
          </a:p>
          <a:p>
            <a:pPr marL="411480" lvl="0" indent="-342900">
              <a:buFont typeface="Wingdings"/>
              <a:buChar char=""/>
              <a:defRPr/>
            </a:pPr>
            <a:r>
              <a:rPr lang="en-US" sz="1400" dirty="0" err="1"/>
              <a:t>RandomForestRegressor</a:t>
            </a:r>
            <a:r>
              <a:rPr lang="en-US" sz="1400" dirty="0"/>
              <a:t> may allow other variables a chance to affect the model, particularly “Efficiency”</a:t>
            </a:r>
          </a:p>
          <a:p>
            <a:pPr marL="68580" algn="ctr">
              <a:defRPr/>
            </a:pPr>
            <a:endParaRPr lang="en-US" sz="2000" dirty="0"/>
          </a:p>
          <a:p>
            <a:pPr marL="68580" algn="ctr">
              <a:defRPr/>
            </a:pPr>
            <a:r>
              <a:rPr lang="en-US" sz="2000" dirty="0"/>
              <a:t>RMSE 4,755</a:t>
            </a:r>
          </a:p>
          <a:p>
            <a:pPr marL="68580" algn="ctr">
              <a:defRPr/>
            </a:pPr>
            <a:r>
              <a:rPr lang="en-US" sz="2000" dirty="0"/>
              <a:t>R2 0.70</a:t>
            </a:r>
          </a:p>
          <a:p>
            <a:pPr marL="68580" algn="ctr">
              <a:defRPr/>
            </a:pPr>
            <a:endParaRPr lang="en-US" sz="2000" dirty="0"/>
          </a:p>
          <a:p>
            <a:endParaRPr lang="en-US" sz="1400" dirty="0"/>
          </a:p>
        </p:txBody>
      </p:sp>
      <p:graphicFrame>
        <p:nvGraphicFramePr>
          <p:cNvPr id="10" name="Table 9">
            <a:extLst>
              <a:ext uri="{FF2B5EF4-FFF2-40B4-BE49-F238E27FC236}">
                <a16:creationId xmlns:a16="http://schemas.microsoft.com/office/drawing/2014/main" id="{A3635F51-629F-4641-BB2D-B520D2B1FC97}"/>
              </a:ext>
            </a:extLst>
          </p:cNvPr>
          <p:cNvGraphicFramePr>
            <a:graphicFrameLocks noGrp="1"/>
          </p:cNvGraphicFramePr>
          <p:nvPr>
            <p:extLst>
              <p:ext uri="{D42A27DB-BD31-4B8C-83A1-F6EECF244321}">
                <p14:modId xmlns:p14="http://schemas.microsoft.com/office/powerpoint/2010/main" val="3788566834"/>
              </p:ext>
            </p:extLst>
          </p:nvPr>
        </p:nvGraphicFramePr>
        <p:xfrm>
          <a:off x="5410200" y="3848100"/>
          <a:ext cx="3505200" cy="2834425"/>
        </p:xfrm>
        <a:graphic>
          <a:graphicData uri="http://schemas.openxmlformats.org/drawingml/2006/table">
            <a:tbl>
              <a:tblPr/>
              <a:tblGrid>
                <a:gridCol w="2250519">
                  <a:extLst>
                    <a:ext uri="{9D8B030D-6E8A-4147-A177-3AD203B41FA5}">
                      <a16:colId xmlns:a16="http://schemas.microsoft.com/office/drawing/2014/main" val="2979277895"/>
                    </a:ext>
                  </a:extLst>
                </a:gridCol>
                <a:gridCol w="1254681">
                  <a:extLst>
                    <a:ext uri="{9D8B030D-6E8A-4147-A177-3AD203B41FA5}">
                      <a16:colId xmlns:a16="http://schemas.microsoft.com/office/drawing/2014/main" val="2052531166"/>
                    </a:ext>
                  </a:extLst>
                </a:gridCol>
              </a:tblGrid>
              <a:tr h="393205">
                <a:tc>
                  <a:txBody>
                    <a:bodyPr/>
                    <a:lstStyle/>
                    <a:p>
                      <a:pPr algn="l" fontAlgn="ctr"/>
                      <a:r>
                        <a:rPr lang="en-US" b="0" dirty="0">
                          <a:effectLst/>
                        </a:rPr>
                        <a:t>feature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importance</a:t>
                      </a:r>
                    </a:p>
                  </a:txBody>
                  <a:tcP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852846"/>
                  </a:ext>
                </a:extLst>
              </a:tr>
              <a:tr h="220578">
                <a:tc>
                  <a:txBody>
                    <a:bodyPr/>
                    <a:lstStyle/>
                    <a:p>
                      <a:pPr algn="l" fontAlgn="ctr"/>
                      <a:r>
                        <a:rPr lang="en-US" b="0">
                          <a:effectLst/>
                        </a:rPr>
                        <a:t>Size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0.634519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203780"/>
                  </a:ext>
                </a:extLst>
              </a:tr>
              <a:tr h="393205">
                <a:tc>
                  <a:txBody>
                    <a:bodyPr/>
                    <a:lstStyle/>
                    <a:p>
                      <a:pPr algn="l" fontAlgn="ctr"/>
                      <a:r>
                        <a:rPr lang="en-US" b="0">
                          <a:effectLst/>
                        </a:rPr>
                        <a:t>IncentivePct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0.178698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415197"/>
                  </a:ext>
                </a:extLst>
              </a:tr>
              <a:tr h="738458">
                <a:tc>
                  <a:txBody>
                    <a:bodyPr/>
                    <a:lstStyle/>
                    <a:p>
                      <a:pPr algn="l" fontAlgn="ctr"/>
                      <a:r>
                        <a:rPr lang="en-US" b="0">
                          <a:effectLst/>
                        </a:rPr>
                        <a:t>ConstructionPriceIndex</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0.082567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51866"/>
                  </a:ext>
                </a:extLst>
              </a:tr>
              <a:tr h="393205">
                <a:tc>
                  <a:txBody>
                    <a:bodyPr/>
                    <a:lstStyle/>
                    <a:p>
                      <a:pPr algn="l" fontAlgn="ctr"/>
                      <a:r>
                        <a:rPr lang="en-US" b="0">
                          <a:effectLst/>
                        </a:rPr>
                        <a:t>efficiency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0.066965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280282"/>
                  </a:ext>
                </a:extLst>
              </a:tr>
              <a:tr h="565832">
                <a:tc>
                  <a:txBody>
                    <a:bodyPr/>
                    <a:lstStyle/>
                    <a:p>
                      <a:pPr algn="l" fontAlgn="ctr"/>
                      <a:r>
                        <a:rPr lang="en-US" b="0" dirty="0" err="1">
                          <a:effectLst/>
                        </a:rPr>
                        <a:t>ResidentialRate</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0.037250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422836"/>
                  </a:ext>
                </a:extLst>
              </a:tr>
            </a:tbl>
          </a:graphicData>
        </a:graphic>
      </p:graphicFrame>
      <p:pic>
        <p:nvPicPr>
          <p:cNvPr id="11" name="Picture 10">
            <a:extLst>
              <a:ext uri="{FF2B5EF4-FFF2-40B4-BE49-F238E27FC236}">
                <a16:creationId xmlns:a16="http://schemas.microsoft.com/office/drawing/2014/main" id="{9794B3E9-4320-41B3-A06F-DACA93F40688}"/>
              </a:ext>
            </a:extLst>
          </p:cNvPr>
          <p:cNvPicPr>
            <a:picLocks noChangeAspect="1"/>
          </p:cNvPicPr>
          <p:nvPr/>
        </p:nvPicPr>
        <p:blipFill>
          <a:blip r:embed="rId2"/>
          <a:stretch>
            <a:fillRect/>
          </a:stretch>
        </p:blipFill>
        <p:spPr>
          <a:xfrm>
            <a:off x="152400" y="3848100"/>
            <a:ext cx="3946966" cy="2834425"/>
          </a:xfrm>
          <a:prstGeom prst="rect">
            <a:avLst/>
          </a:prstGeom>
        </p:spPr>
      </p:pic>
    </p:spTree>
    <p:extLst>
      <p:ext uri="{BB962C8B-B14F-4D97-AF65-F5344CB8AC3E}">
        <p14:creationId xmlns:p14="http://schemas.microsoft.com/office/powerpoint/2010/main" val="210692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dirty="0">
                <a:solidFill>
                  <a:schemeClr val="tx1"/>
                </a:solidFill>
              </a:rPr>
              <a:t>MODELING – PART III – random Forests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Using Random Forest Regressor, I identified # of estimators and # of </a:t>
            </a:r>
            <a:r>
              <a:rPr lang="en-US" sz="1400" dirty="0" err="1"/>
              <a:t>max_features</a:t>
            </a:r>
            <a:endParaRPr lang="en-US" sz="1400" dirty="0"/>
          </a:p>
          <a:p>
            <a:pPr marL="411480" lvl="0" indent="-342900">
              <a:buFont typeface="Wingdings"/>
              <a:buChar char=""/>
              <a:defRPr/>
            </a:pPr>
            <a:r>
              <a:rPr lang="en-US" sz="1400" dirty="0"/>
              <a:t>The RFR model again emphasized importance of Size and </a:t>
            </a:r>
            <a:r>
              <a:rPr lang="en-US" sz="1400" dirty="0" err="1"/>
              <a:t>IncentivePct</a:t>
            </a:r>
            <a:r>
              <a:rPr lang="en-US" sz="1400" dirty="0"/>
              <a:t>, but raised Efficiency to #3 spot</a:t>
            </a:r>
          </a:p>
          <a:p>
            <a:pPr marL="411480" lvl="0" indent="-342900">
              <a:buFont typeface="Wingdings"/>
              <a:buChar char=""/>
              <a:defRPr/>
            </a:pPr>
            <a:r>
              <a:rPr lang="en-US" sz="1400" dirty="0"/>
              <a:t>I verified the fit using hold out set and obtained RMSE of 5,532 with out-of-bag R2 of 0.84</a:t>
            </a:r>
          </a:p>
          <a:p>
            <a:pPr marL="411480" lvl="0" indent="-342900">
              <a:buFont typeface="Wingdings"/>
              <a:buChar char=""/>
              <a:defRPr/>
            </a:pPr>
            <a:r>
              <a:rPr lang="en-US" sz="1400" dirty="0"/>
              <a:t>Using only NY State data, the model yields R2 of 0.9466 and RMSE of 3,110.</a:t>
            </a:r>
          </a:p>
          <a:p>
            <a:pPr marL="411480" lvl="0" indent="-342900">
              <a:buFont typeface="Wingdings"/>
              <a:buChar char=""/>
              <a:defRPr/>
            </a:pPr>
            <a:r>
              <a:rPr lang="en-US" sz="1400" dirty="0"/>
              <a:t>Using only 2017 data for all states, the model yields R2 of 0.93 and RMSE of 3,228</a:t>
            </a:r>
          </a:p>
          <a:p>
            <a:pPr marL="68580" algn="ctr">
              <a:defRPr/>
            </a:pPr>
            <a:r>
              <a:rPr lang="en-US" sz="2000" dirty="0"/>
              <a:t>RMSE 5,532</a:t>
            </a:r>
          </a:p>
          <a:p>
            <a:pPr marL="68580" algn="ctr">
              <a:defRPr/>
            </a:pPr>
            <a:r>
              <a:rPr lang="en-US" sz="2000" dirty="0"/>
              <a:t>R2 0.84</a:t>
            </a:r>
          </a:p>
          <a:p>
            <a:endParaRPr lang="en-US" sz="1400" dirty="0"/>
          </a:p>
        </p:txBody>
      </p:sp>
      <p:graphicFrame>
        <p:nvGraphicFramePr>
          <p:cNvPr id="10" name="Table 9">
            <a:extLst>
              <a:ext uri="{FF2B5EF4-FFF2-40B4-BE49-F238E27FC236}">
                <a16:creationId xmlns:a16="http://schemas.microsoft.com/office/drawing/2014/main" id="{A3635F51-629F-4641-BB2D-B520D2B1FC97}"/>
              </a:ext>
            </a:extLst>
          </p:cNvPr>
          <p:cNvGraphicFramePr>
            <a:graphicFrameLocks noGrp="1"/>
          </p:cNvGraphicFramePr>
          <p:nvPr>
            <p:extLst>
              <p:ext uri="{D42A27DB-BD31-4B8C-83A1-F6EECF244321}">
                <p14:modId xmlns:p14="http://schemas.microsoft.com/office/powerpoint/2010/main" val="1008864465"/>
              </p:ext>
            </p:extLst>
          </p:nvPr>
        </p:nvGraphicFramePr>
        <p:xfrm>
          <a:off x="5410200" y="3848100"/>
          <a:ext cx="3505200" cy="2834425"/>
        </p:xfrm>
        <a:graphic>
          <a:graphicData uri="http://schemas.openxmlformats.org/drawingml/2006/table">
            <a:tbl>
              <a:tblPr/>
              <a:tblGrid>
                <a:gridCol w="2250519">
                  <a:extLst>
                    <a:ext uri="{9D8B030D-6E8A-4147-A177-3AD203B41FA5}">
                      <a16:colId xmlns:a16="http://schemas.microsoft.com/office/drawing/2014/main" val="2979277895"/>
                    </a:ext>
                  </a:extLst>
                </a:gridCol>
                <a:gridCol w="1254681">
                  <a:extLst>
                    <a:ext uri="{9D8B030D-6E8A-4147-A177-3AD203B41FA5}">
                      <a16:colId xmlns:a16="http://schemas.microsoft.com/office/drawing/2014/main" val="2052531166"/>
                    </a:ext>
                  </a:extLst>
                </a:gridCol>
              </a:tblGrid>
              <a:tr h="393205">
                <a:tc>
                  <a:txBody>
                    <a:bodyPr/>
                    <a:lstStyle/>
                    <a:p>
                      <a:pPr algn="l" fontAlgn="ctr"/>
                      <a:r>
                        <a:rPr lang="en-US" b="0" dirty="0">
                          <a:effectLst/>
                        </a:rPr>
                        <a:t>feature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importance</a:t>
                      </a:r>
                    </a:p>
                  </a:txBody>
                  <a:tcP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852846"/>
                  </a:ext>
                </a:extLst>
              </a:tr>
              <a:tr h="220578">
                <a:tc>
                  <a:txBody>
                    <a:bodyPr/>
                    <a:lstStyle/>
                    <a:p>
                      <a:pPr algn="l" fontAlgn="ctr"/>
                      <a:r>
                        <a:rPr lang="en-US" b="0">
                          <a:effectLst/>
                        </a:rPr>
                        <a:t>Size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0.644747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203780"/>
                  </a:ext>
                </a:extLst>
              </a:tr>
              <a:tr h="393205">
                <a:tc>
                  <a:txBody>
                    <a:bodyPr/>
                    <a:lstStyle/>
                    <a:p>
                      <a:pPr algn="l" fontAlgn="ctr"/>
                      <a:r>
                        <a:rPr lang="en-US" b="0" dirty="0" err="1">
                          <a:effectLst/>
                        </a:rPr>
                        <a:t>IncentivePct</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0.152315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415197"/>
                  </a:ext>
                </a:extLst>
              </a:tr>
              <a:tr h="73845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0" dirty="0">
                          <a:effectLst/>
                        </a:rPr>
                        <a:t>efficiency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0.076981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51866"/>
                  </a:ext>
                </a:extLst>
              </a:tr>
              <a:tr h="393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0" dirty="0" err="1">
                          <a:effectLst/>
                        </a:rPr>
                        <a:t>ConstructionPriceIndex</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0.074896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280282"/>
                  </a:ext>
                </a:extLst>
              </a:tr>
              <a:tr h="565832">
                <a:tc>
                  <a:txBody>
                    <a:bodyPr/>
                    <a:lstStyle/>
                    <a:p>
                      <a:pPr algn="l" fontAlgn="ctr"/>
                      <a:r>
                        <a:rPr lang="en-US" b="0" dirty="0" err="1">
                          <a:effectLst/>
                        </a:rPr>
                        <a:t>ResidentialRate</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0.051061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422836"/>
                  </a:ext>
                </a:extLst>
              </a:tr>
            </a:tbl>
          </a:graphicData>
        </a:graphic>
      </p:graphicFrame>
      <p:pic>
        <p:nvPicPr>
          <p:cNvPr id="4" name="Picture 3">
            <a:extLst>
              <a:ext uri="{FF2B5EF4-FFF2-40B4-BE49-F238E27FC236}">
                <a16:creationId xmlns:a16="http://schemas.microsoft.com/office/drawing/2014/main" id="{B7E95D18-2E09-482B-84BF-8553C1A1507B}"/>
              </a:ext>
            </a:extLst>
          </p:cNvPr>
          <p:cNvPicPr>
            <a:picLocks noChangeAspect="1"/>
          </p:cNvPicPr>
          <p:nvPr/>
        </p:nvPicPr>
        <p:blipFill>
          <a:blip r:embed="rId2"/>
          <a:stretch>
            <a:fillRect/>
          </a:stretch>
        </p:blipFill>
        <p:spPr>
          <a:xfrm>
            <a:off x="259361" y="3848100"/>
            <a:ext cx="3779240" cy="2834425"/>
          </a:xfrm>
          <a:prstGeom prst="rect">
            <a:avLst/>
          </a:prstGeom>
        </p:spPr>
      </p:pic>
    </p:spTree>
    <p:extLst>
      <p:ext uri="{BB962C8B-B14F-4D97-AF65-F5344CB8AC3E}">
        <p14:creationId xmlns:p14="http://schemas.microsoft.com/office/powerpoint/2010/main" val="111956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2800" dirty="0">
                <a:solidFill>
                  <a:schemeClr val="tx1"/>
                </a:solidFill>
              </a:rPr>
              <a:t>BASIC TREND ANALYSIS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I did only a basic analysis of time series trends, further analysis is needed. Here are basic visuals.</a:t>
            </a:r>
          </a:p>
          <a:p>
            <a:endParaRPr lang="en-US" sz="1400" dirty="0"/>
          </a:p>
        </p:txBody>
      </p:sp>
      <p:pic>
        <p:nvPicPr>
          <p:cNvPr id="5" name="Picture 4">
            <a:extLst>
              <a:ext uri="{FF2B5EF4-FFF2-40B4-BE49-F238E27FC236}">
                <a16:creationId xmlns:a16="http://schemas.microsoft.com/office/drawing/2014/main" id="{8388763E-9BAD-4603-91A8-C8AA052EEE2A}"/>
              </a:ext>
            </a:extLst>
          </p:cNvPr>
          <p:cNvPicPr>
            <a:picLocks noChangeAspect="1"/>
          </p:cNvPicPr>
          <p:nvPr/>
        </p:nvPicPr>
        <p:blipFill>
          <a:blip r:embed="rId2"/>
          <a:stretch>
            <a:fillRect/>
          </a:stretch>
        </p:blipFill>
        <p:spPr>
          <a:xfrm>
            <a:off x="1" y="1820318"/>
            <a:ext cx="4038600" cy="2370682"/>
          </a:xfrm>
          <a:prstGeom prst="rect">
            <a:avLst/>
          </a:prstGeom>
        </p:spPr>
      </p:pic>
      <p:pic>
        <p:nvPicPr>
          <p:cNvPr id="6" name="Picture 5">
            <a:extLst>
              <a:ext uri="{FF2B5EF4-FFF2-40B4-BE49-F238E27FC236}">
                <a16:creationId xmlns:a16="http://schemas.microsoft.com/office/drawing/2014/main" id="{69246C2B-E6C5-46B9-B356-E80DDB66E1D5}"/>
              </a:ext>
            </a:extLst>
          </p:cNvPr>
          <p:cNvPicPr>
            <a:picLocks noChangeAspect="1"/>
          </p:cNvPicPr>
          <p:nvPr/>
        </p:nvPicPr>
        <p:blipFill>
          <a:blip r:embed="rId3"/>
          <a:stretch>
            <a:fillRect/>
          </a:stretch>
        </p:blipFill>
        <p:spPr>
          <a:xfrm>
            <a:off x="5105400" y="1820318"/>
            <a:ext cx="3933825" cy="2370682"/>
          </a:xfrm>
          <a:prstGeom prst="rect">
            <a:avLst/>
          </a:prstGeom>
        </p:spPr>
      </p:pic>
      <p:pic>
        <p:nvPicPr>
          <p:cNvPr id="7" name="Picture 6">
            <a:extLst>
              <a:ext uri="{FF2B5EF4-FFF2-40B4-BE49-F238E27FC236}">
                <a16:creationId xmlns:a16="http://schemas.microsoft.com/office/drawing/2014/main" id="{59A02BDF-DC1C-4273-A207-F3086FF2DE66}"/>
              </a:ext>
            </a:extLst>
          </p:cNvPr>
          <p:cNvPicPr>
            <a:picLocks noChangeAspect="1"/>
          </p:cNvPicPr>
          <p:nvPr/>
        </p:nvPicPr>
        <p:blipFill>
          <a:blip r:embed="rId4"/>
          <a:stretch>
            <a:fillRect/>
          </a:stretch>
        </p:blipFill>
        <p:spPr>
          <a:xfrm>
            <a:off x="14288" y="4343905"/>
            <a:ext cx="4038600" cy="2400700"/>
          </a:xfrm>
          <a:prstGeom prst="rect">
            <a:avLst/>
          </a:prstGeom>
        </p:spPr>
      </p:pic>
      <p:pic>
        <p:nvPicPr>
          <p:cNvPr id="8" name="Picture 7">
            <a:extLst>
              <a:ext uri="{FF2B5EF4-FFF2-40B4-BE49-F238E27FC236}">
                <a16:creationId xmlns:a16="http://schemas.microsoft.com/office/drawing/2014/main" id="{3556E573-E5F9-4420-8FDC-A429432EC834}"/>
              </a:ext>
            </a:extLst>
          </p:cNvPr>
          <p:cNvPicPr>
            <a:picLocks noChangeAspect="1"/>
          </p:cNvPicPr>
          <p:nvPr/>
        </p:nvPicPr>
        <p:blipFill>
          <a:blip r:embed="rId5"/>
          <a:stretch>
            <a:fillRect/>
          </a:stretch>
        </p:blipFill>
        <p:spPr>
          <a:xfrm>
            <a:off x="5105400" y="4343905"/>
            <a:ext cx="3933825" cy="2400701"/>
          </a:xfrm>
          <a:prstGeom prst="rect">
            <a:avLst/>
          </a:prstGeom>
        </p:spPr>
      </p:pic>
    </p:spTree>
    <p:extLst>
      <p:ext uri="{BB962C8B-B14F-4D97-AF65-F5344CB8AC3E}">
        <p14:creationId xmlns:p14="http://schemas.microsoft.com/office/powerpoint/2010/main" val="171419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olar sistem graphics">
            <a:extLst>
              <a:ext uri="{FF2B5EF4-FFF2-40B4-BE49-F238E27FC236}">
                <a16:creationId xmlns:a16="http://schemas.microsoft.com/office/drawing/2014/main" id="{A2C37C07-C6D0-4A36-9424-B76A1EB5535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5793"/>
          <a:stretch/>
        </p:blipFill>
        <p:spPr>
          <a:xfrm>
            <a:off x="13981" y="1935460"/>
            <a:ext cx="5095875" cy="1600200"/>
          </a:xfrm>
          <a:prstGeom prst="rect">
            <a:avLst/>
          </a:prstGeom>
          <a:effectLst/>
        </p:spPr>
      </p:pic>
      <p:sp>
        <p:nvSpPr>
          <p:cNvPr id="2" name="Title 1"/>
          <p:cNvSpPr>
            <a:spLocks noGrp="1"/>
          </p:cNvSpPr>
          <p:nvPr>
            <p:ph type="title"/>
          </p:nvPr>
        </p:nvSpPr>
        <p:spPr>
          <a:xfrm>
            <a:off x="685800" y="609600"/>
            <a:ext cx="7772400" cy="609600"/>
          </a:xfrm>
        </p:spPr>
        <p:txBody>
          <a:bodyPr/>
          <a:lstStyle/>
          <a:p>
            <a:r>
              <a:rPr lang="en-US" dirty="0"/>
              <a:t>ARE SOLAR SYSTEMS EXPENSIVE ?</a:t>
            </a:r>
            <a:endParaRPr lang="en-US" dirty="0">
              <a:solidFill>
                <a:schemeClr val="tx1"/>
              </a:solidFill>
            </a:endParaRPr>
          </a:p>
        </p:txBody>
      </p:sp>
      <p:sp>
        <p:nvSpPr>
          <p:cNvPr id="4" name="Text Placeholder 3"/>
          <p:cNvSpPr>
            <a:spLocks noGrp="1"/>
          </p:cNvSpPr>
          <p:nvPr>
            <p:ph idx="1"/>
          </p:nvPr>
        </p:nvSpPr>
        <p:spPr>
          <a:xfrm>
            <a:off x="685800" y="1621971"/>
            <a:ext cx="7772400" cy="381000"/>
          </a:xfrm>
        </p:spPr>
        <p:txBody>
          <a:bodyPr>
            <a:normAutofit lnSpcReduction="10000"/>
          </a:bodyPr>
          <a:lstStyle/>
          <a:p>
            <a:pPr marL="68580" indent="0" algn="ctr">
              <a:buNone/>
            </a:pPr>
            <a:r>
              <a:rPr lang="en-US" dirty="0">
                <a:solidFill>
                  <a:srgbClr val="FFC000"/>
                </a:solidFill>
              </a:rPr>
              <a:t>Asking the right questions is critical!</a:t>
            </a:r>
          </a:p>
        </p:txBody>
      </p:sp>
      <p:sp>
        <p:nvSpPr>
          <p:cNvPr id="15" name="Rectangle 14" descr="transparency colored rectangle">
            <a:extLst>
              <a:ext uri="{FF2B5EF4-FFF2-40B4-BE49-F238E27FC236}">
                <a16:creationId xmlns:a16="http://schemas.microsoft.com/office/drawing/2014/main" id="{42A0BD22-63F8-4BD2-89D9-94CFC796795D}"/>
              </a:ext>
            </a:extLst>
          </p:cNvPr>
          <p:cNvSpPr/>
          <p:nvPr/>
        </p:nvSpPr>
        <p:spPr>
          <a:xfrm>
            <a:off x="13982" y="1935460"/>
            <a:ext cx="5095875" cy="1600200"/>
          </a:xfrm>
          <a:prstGeom prst="rect">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2CE297D7-8DC0-4E45-9E2E-B55380A8FE9B}"/>
              </a:ext>
            </a:extLst>
          </p:cNvPr>
          <p:cNvSpPr txBox="1">
            <a:spLocks/>
          </p:cNvSpPr>
          <p:nvPr/>
        </p:nvSpPr>
        <p:spPr>
          <a:xfrm>
            <a:off x="457200" y="3583578"/>
            <a:ext cx="8229600" cy="914400"/>
          </a:xfrm>
          <a:prstGeom prst="rect">
            <a:avLst/>
          </a:prstGeom>
        </p:spPr>
        <p:txBody>
          <a:bodyPr vert="horz">
            <a:normAutofit lnSpcReduction="10000"/>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1900" dirty="0"/>
              <a:t>Wrong question – wrong answer: “How much is the Sun worth?” – the present value of the Sun is 30 x 10</a:t>
            </a:r>
            <a:r>
              <a:rPr lang="en-US" sz="1900" baseline="30000" dirty="0"/>
              <a:t>30</a:t>
            </a:r>
            <a:r>
              <a:rPr lang="en-US" sz="1900" dirty="0"/>
              <a:t> US dollars (according to Quora) , most of it is Helium, by the way.</a:t>
            </a:r>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solidFill>
                <a:srgbClr val="FFC000"/>
              </a:solidFill>
            </a:endParaRPr>
          </a:p>
        </p:txBody>
      </p:sp>
      <p:pic>
        <p:nvPicPr>
          <p:cNvPr id="11" name="Picture 10">
            <a:extLst>
              <a:ext uri="{FF2B5EF4-FFF2-40B4-BE49-F238E27FC236}">
                <a16:creationId xmlns:a16="http://schemas.microsoft.com/office/drawing/2014/main" id="{C7F317A7-A8AA-4379-BF72-2D58C66FE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545896"/>
            <a:ext cx="4191000" cy="21032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2800" dirty="0">
                <a:solidFill>
                  <a:schemeClr val="tx1"/>
                </a:solidFill>
              </a:rPr>
              <a:t>MODELING - CONCLUSION</a:t>
            </a:r>
          </a:p>
        </p:txBody>
      </p:sp>
      <p:sp>
        <p:nvSpPr>
          <p:cNvPr id="3" name="Text Placeholder 2"/>
          <p:cNvSpPr>
            <a:spLocks noGrp="1"/>
          </p:cNvSpPr>
          <p:nvPr>
            <p:ph type="body" idx="1"/>
          </p:nvPr>
        </p:nvSpPr>
        <p:spPr>
          <a:xfrm>
            <a:off x="327490" y="1549400"/>
            <a:ext cx="8587910" cy="5003800"/>
          </a:xfrm>
        </p:spPr>
        <p:txBody>
          <a:bodyPr>
            <a:normAutofit lnSpcReduction="10000"/>
          </a:bodyPr>
          <a:lstStyle/>
          <a:p>
            <a:pPr marL="411480" lvl="0" indent="-342900">
              <a:buFont typeface="Wingdings"/>
              <a:buChar char=""/>
              <a:defRPr/>
            </a:pPr>
            <a:r>
              <a:rPr lang="en-US" dirty="0"/>
              <a:t>Conclusion - we have attempted to use simple linear regression, decision tree and random tree regressor models. The latter provided us with the best R2 of 0.84 and performed even better on NY State (0.94) and 2017 data (0.93) separately. </a:t>
            </a:r>
          </a:p>
          <a:p>
            <a:pPr marL="411480" lvl="0" indent="-342900">
              <a:buFont typeface="Wingdings"/>
              <a:buChar char=""/>
              <a:defRPr/>
            </a:pPr>
            <a:endParaRPr lang="en-US" dirty="0"/>
          </a:p>
          <a:p>
            <a:pPr marL="411480" lvl="0" indent="-342900">
              <a:buFont typeface="Wingdings"/>
              <a:buChar char=""/>
              <a:defRPr/>
            </a:pPr>
            <a:r>
              <a:rPr lang="en-US" dirty="0"/>
              <a:t>We have identified strongest features affecting the outcome (</a:t>
            </a:r>
            <a:r>
              <a:rPr lang="en-US" dirty="0" err="1"/>
              <a:t>CleanPrice</a:t>
            </a:r>
            <a:r>
              <a:rPr lang="en-US" dirty="0"/>
              <a:t> target variable) – with Size, </a:t>
            </a:r>
            <a:r>
              <a:rPr lang="en-US" dirty="0" err="1"/>
              <a:t>IncentivePct</a:t>
            </a:r>
            <a:r>
              <a:rPr lang="en-US" dirty="0"/>
              <a:t>, Efficiency, </a:t>
            </a:r>
            <a:r>
              <a:rPr lang="en-US" dirty="0" err="1"/>
              <a:t>ConstructionPriceIndex</a:t>
            </a:r>
            <a:r>
              <a:rPr lang="en-US" dirty="0"/>
              <a:t>, </a:t>
            </a:r>
            <a:r>
              <a:rPr lang="en-US" dirty="0" err="1"/>
              <a:t>ResidentialRate</a:t>
            </a:r>
            <a:r>
              <a:rPr lang="en-US" dirty="0"/>
              <a:t>, in descending order of importance.</a:t>
            </a:r>
          </a:p>
          <a:p>
            <a:pPr marL="411480" lvl="0" indent="-342900">
              <a:buFont typeface="Wingdings"/>
              <a:buChar char=""/>
              <a:defRPr/>
            </a:pPr>
            <a:endParaRPr lang="en-US" dirty="0"/>
          </a:p>
          <a:p>
            <a:pPr marL="411480" lvl="0" indent="-342900">
              <a:buFont typeface="Wingdings"/>
              <a:buChar char=""/>
              <a:defRPr/>
            </a:pPr>
            <a:r>
              <a:rPr lang="en-US" dirty="0"/>
              <a:t>We did not directly use Solar Radiation rates but attempted to include it into </a:t>
            </a:r>
            <a:r>
              <a:rPr lang="en-US" dirty="0" err="1"/>
              <a:t>ROIYears</a:t>
            </a:r>
            <a:r>
              <a:rPr lang="en-US" dirty="0"/>
              <a:t> variable, this would require further analysis.</a:t>
            </a:r>
          </a:p>
          <a:p>
            <a:pPr marL="411480" lvl="0" indent="-342900">
              <a:buFont typeface="Wingdings"/>
              <a:buChar char=""/>
              <a:defRPr/>
            </a:pPr>
            <a:endParaRPr lang="en-US" dirty="0"/>
          </a:p>
          <a:p>
            <a:pPr marL="411480" lvl="0" indent="-342900">
              <a:buFont typeface="Wingdings"/>
              <a:buChar char=""/>
              <a:defRPr/>
            </a:pPr>
            <a:r>
              <a:rPr lang="en-US" dirty="0"/>
              <a:t>We did not directly address time series aspect of the data or the geographical dependencies</a:t>
            </a:r>
          </a:p>
          <a:p>
            <a:pPr marL="411480" lvl="0" indent="-342900">
              <a:buFont typeface="Wingdings"/>
              <a:buChar char=""/>
              <a:defRPr/>
            </a:pPr>
            <a:endParaRPr lang="en-US" dirty="0"/>
          </a:p>
          <a:p>
            <a:pPr marL="411480" lvl="0" indent="-342900">
              <a:buFont typeface="Wingdings"/>
              <a:buChar char=""/>
              <a:defRPr/>
            </a:pPr>
            <a:r>
              <a:rPr lang="en-US" dirty="0"/>
              <a:t>We did not directly use data about state legislature composition but instead focused on Incentive Percentage. But what affects that Percentage itself?</a:t>
            </a:r>
          </a:p>
        </p:txBody>
      </p:sp>
    </p:spTree>
    <p:extLst>
      <p:ext uri="{BB962C8B-B14F-4D97-AF65-F5344CB8AC3E}">
        <p14:creationId xmlns:p14="http://schemas.microsoft.com/office/powerpoint/2010/main" val="80239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pic>
        <p:nvPicPr>
          <p:cNvPr id="6" name="Picture 5">
            <a:extLst>
              <a:ext uri="{FF2B5EF4-FFF2-40B4-BE49-F238E27FC236}">
                <a16:creationId xmlns:a16="http://schemas.microsoft.com/office/drawing/2014/main" id="{F65A8C5F-A1A4-4AD0-A7BF-FAD8668D0975}"/>
              </a:ext>
            </a:extLst>
          </p:cNvPr>
          <p:cNvPicPr>
            <a:picLocks noChangeAspect="1"/>
          </p:cNvPicPr>
          <p:nvPr/>
        </p:nvPicPr>
        <p:blipFill>
          <a:blip r:embed="rId2"/>
          <a:stretch>
            <a:fillRect/>
          </a:stretch>
        </p:blipFill>
        <p:spPr>
          <a:xfrm>
            <a:off x="838200" y="533400"/>
            <a:ext cx="7224713" cy="6205592"/>
          </a:xfrm>
          <a:prstGeom prst="rect">
            <a:avLst/>
          </a:prstGeom>
        </p:spPr>
      </p:pic>
    </p:spTree>
    <p:extLst>
      <p:ext uri="{BB962C8B-B14F-4D97-AF65-F5344CB8AC3E}">
        <p14:creationId xmlns:p14="http://schemas.microsoft.com/office/powerpoint/2010/main" val="114191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sp>
        <p:nvSpPr>
          <p:cNvPr id="5" name="Rectangle 4">
            <a:extLst>
              <a:ext uri="{FF2B5EF4-FFF2-40B4-BE49-F238E27FC236}">
                <a16:creationId xmlns:a16="http://schemas.microsoft.com/office/drawing/2014/main" id="{6F6D158F-FE49-4AEB-A46F-645BE9375849}"/>
              </a:ext>
            </a:extLst>
          </p:cNvPr>
          <p:cNvSpPr/>
          <p:nvPr/>
        </p:nvSpPr>
        <p:spPr>
          <a:xfrm>
            <a:off x="304800" y="1524000"/>
            <a:ext cx="8686800" cy="1200329"/>
          </a:xfrm>
          <a:prstGeom prst="rect">
            <a:avLst/>
          </a:prstGeom>
        </p:spPr>
        <p:txBody>
          <a:bodyPr wrap="square">
            <a:spAutoFit/>
          </a:bodyPr>
          <a:lstStyle/>
          <a:p>
            <a:pPr fontAlgn="base"/>
            <a:r>
              <a:rPr lang="en-US" b="1" dirty="0">
                <a:solidFill>
                  <a:schemeClr val="accent6">
                    <a:lumMod val="60000"/>
                    <a:lumOff val="40000"/>
                  </a:schemeClr>
                </a:solidFill>
                <a:latin typeface="&amp;quot"/>
              </a:rPr>
              <a:t>New York Solar</a:t>
            </a:r>
          </a:p>
          <a:p>
            <a:pPr fontAlgn="base"/>
            <a:r>
              <a:rPr lang="en-US" dirty="0">
                <a:solidFill>
                  <a:schemeClr val="accent6">
                    <a:lumMod val="60000"/>
                    <a:lumOff val="40000"/>
                  </a:schemeClr>
                </a:solidFill>
                <a:latin typeface="&amp;quot"/>
              </a:rPr>
              <a:t>New York has consistently been in the top 10 US solar markets. The state has policies in place to promote solar investment, including net metering.</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1.33%</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
        <p:nvSpPr>
          <p:cNvPr id="8" name="Rectangle 7">
            <a:extLst>
              <a:ext uri="{FF2B5EF4-FFF2-40B4-BE49-F238E27FC236}">
                <a16:creationId xmlns:a16="http://schemas.microsoft.com/office/drawing/2014/main" id="{C479DC0D-40AA-4466-B299-1FE7B8A8B253}"/>
              </a:ext>
            </a:extLst>
          </p:cNvPr>
          <p:cNvSpPr/>
          <p:nvPr/>
        </p:nvSpPr>
        <p:spPr>
          <a:xfrm>
            <a:off x="325772" y="5018333"/>
            <a:ext cx="8686800" cy="1754326"/>
          </a:xfrm>
          <a:prstGeom prst="rect">
            <a:avLst/>
          </a:prstGeom>
        </p:spPr>
        <p:txBody>
          <a:bodyPr wrap="square">
            <a:spAutoFit/>
          </a:bodyPr>
          <a:lstStyle/>
          <a:p>
            <a:pPr fontAlgn="base"/>
            <a:r>
              <a:rPr lang="en-US" b="1" dirty="0">
                <a:solidFill>
                  <a:srgbClr val="FF0000"/>
                </a:solidFill>
              </a:rPr>
              <a:t>Florida Solar</a:t>
            </a:r>
          </a:p>
          <a:p>
            <a:pPr fontAlgn="base"/>
            <a:r>
              <a:rPr lang="en-US" dirty="0">
                <a:solidFill>
                  <a:srgbClr val="FF0000"/>
                </a:solidFill>
              </a:rPr>
              <a:t>Percentage of State's Electricity from Solar: </a:t>
            </a:r>
            <a:r>
              <a:rPr lang="en-US" b="1" dirty="0">
                <a:solidFill>
                  <a:srgbClr val="FF0000"/>
                </a:solidFill>
              </a:rPr>
              <a:t>1.07%</a:t>
            </a:r>
            <a:r>
              <a:rPr lang="en-US" dirty="0">
                <a:solidFill>
                  <a:srgbClr val="FF0000"/>
                </a:solidFill>
              </a:rPr>
              <a:t>.  </a:t>
            </a:r>
          </a:p>
          <a:p>
            <a:pPr fontAlgn="base"/>
            <a:r>
              <a:rPr lang="en-US" b="1" i="0" u="none" strike="noStrike" dirty="0">
                <a:solidFill>
                  <a:srgbClr val="FF0000"/>
                </a:solidFill>
                <a:effectLst/>
                <a:latin typeface="&amp;quot"/>
              </a:rPr>
              <a:t>Louisiana Solar</a:t>
            </a:r>
          </a:p>
          <a:p>
            <a:pPr fontAlgn="base"/>
            <a:r>
              <a:rPr lang="en-US" dirty="0">
                <a:solidFill>
                  <a:srgbClr val="FF0000"/>
                </a:solidFill>
              </a:rPr>
              <a:t>Percentage of State's Electricity from Solar: </a:t>
            </a:r>
            <a:r>
              <a:rPr lang="en-US" b="1" dirty="0">
                <a:solidFill>
                  <a:srgbClr val="FF0000"/>
                </a:solidFill>
              </a:rPr>
              <a:t>.12%.  </a:t>
            </a:r>
          </a:p>
          <a:p>
            <a:pPr fontAlgn="base"/>
            <a:r>
              <a:rPr lang="en-US" b="1" dirty="0">
                <a:solidFill>
                  <a:srgbClr val="FF0000"/>
                </a:solidFill>
              </a:rPr>
              <a:t>Mississippi Solar</a:t>
            </a:r>
            <a:r>
              <a:rPr lang="en-US" dirty="0">
                <a:solidFill>
                  <a:srgbClr val="FF0000"/>
                </a:solidFill>
              </a:rPr>
              <a:t>…. </a:t>
            </a:r>
            <a:r>
              <a:rPr lang="en-US" b="1" dirty="0">
                <a:solidFill>
                  <a:srgbClr val="FF0000"/>
                </a:solidFill>
              </a:rPr>
              <a:t>0.51%</a:t>
            </a:r>
          </a:p>
          <a:p>
            <a:pPr fontAlgn="base"/>
            <a:r>
              <a:rPr lang="en-US" dirty="0">
                <a:solidFill>
                  <a:srgbClr val="FF0000"/>
                </a:solidFill>
              </a:rPr>
              <a:t>Enough said….</a:t>
            </a:r>
          </a:p>
        </p:txBody>
      </p:sp>
      <p:sp>
        <p:nvSpPr>
          <p:cNvPr id="10" name="Rectangle 9">
            <a:extLst>
              <a:ext uri="{FF2B5EF4-FFF2-40B4-BE49-F238E27FC236}">
                <a16:creationId xmlns:a16="http://schemas.microsoft.com/office/drawing/2014/main" id="{ED0548EC-CB59-4CF2-89DF-B24A078D8932}"/>
              </a:ext>
            </a:extLst>
          </p:cNvPr>
          <p:cNvSpPr/>
          <p:nvPr/>
        </p:nvSpPr>
        <p:spPr>
          <a:xfrm>
            <a:off x="286624" y="2663312"/>
            <a:ext cx="8686800" cy="1200329"/>
          </a:xfrm>
          <a:prstGeom prst="rect">
            <a:avLst/>
          </a:prstGeom>
        </p:spPr>
        <p:txBody>
          <a:bodyPr wrap="square">
            <a:spAutoFit/>
          </a:bodyPr>
          <a:lstStyle/>
          <a:p>
            <a:pPr fontAlgn="base"/>
            <a:r>
              <a:rPr lang="en-US" b="1" dirty="0">
                <a:solidFill>
                  <a:schemeClr val="accent6">
                    <a:lumMod val="60000"/>
                    <a:lumOff val="40000"/>
                  </a:schemeClr>
                </a:solidFill>
              </a:rPr>
              <a:t>New Jersey Solar </a:t>
            </a:r>
          </a:p>
          <a:p>
            <a:pPr fontAlgn="base"/>
            <a:r>
              <a:rPr lang="en-US" dirty="0">
                <a:solidFill>
                  <a:schemeClr val="accent6">
                    <a:lumMod val="60000"/>
                    <a:lumOff val="40000"/>
                  </a:schemeClr>
                </a:solidFill>
              </a:rPr>
              <a:t>New Jersey has been an early leader in solar. The New Jersey Solar market continues to see strong growth.</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3.98%</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
        <p:nvSpPr>
          <p:cNvPr id="11" name="Rectangle 10">
            <a:extLst>
              <a:ext uri="{FF2B5EF4-FFF2-40B4-BE49-F238E27FC236}">
                <a16:creationId xmlns:a16="http://schemas.microsoft.com/office/drawing/2014/main" id="{9F5C7795-5BE4-47A5-89EC-1C4804D736AB}"/>
              </a:ext>
            </a:extLst>
          </p:cNvPr>
          <p:cNvSpPr/>
          <p:nvPr/>
        </p:nvSpPr>
        <p:spPr>
          <a:xfrm>
            <a:off x="299906" y="3802624"/>
            <a:ext cx="8686800" cy="1200329"/>
          </a:xfrm>
          <a:prstGeom prst="rect">
            <a:avLst/>
          </a:prstGeom>
        </p:spPr>
        <p:txBody>
          <a:bodyPr wrap="square">
            <a:spAutoFit/>
          </a:bodyPr>
          <a:lstStyle/>
          <a:p>
            <a:pPr fontAlgn="base"/>
            <a:r>
              <a:rPr lang="en-US" b="1" dirty="0">
                <a:solidFill>
                  <a:schemeClr val="accent6">
                    <a:lumMod val="60000"/>
                    <a:lumOff val="40000"/>
                  </a:schemeClr>
                </a:solidFill>
              </a:rPr>
              <a:t>Massachusetts Solar</a:t>
            </a:r>
          </a:p>
          <a:p>
            <a:pPr fontAlgn="base"/>
            <a:r>
              <a:rPr lang="en-US" dirty="0">
                <a:solidFill>
                  <a:schemeClr val="accent6">
                    <a:lumMod val="60000"/>
                    <a:lumOff val="40000"/>
                  </a:schemeClr>
                </a:solidFill>
              </a:rPr>
              <a:t>The Massachusetts market is shaped by net metering. The Solar Massachusetts acts as a template for other states to follow.</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9.80%</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Tree>
    <p:extLst>
      <p:ext uri="{BB962C8B-B14F-4D97-AF65-F5344CB8AC3E}">
        <p14:creationId xmlns:p14="http://schemas.microsoft.com/office/powerpoint/2010/main" val="1547533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pic>
        <p:nvPicPr>
          <p:cNvPr id="7" name="Picture 6">
            <a:extLst>
              <a:ext uri="{FF2B5EF4-FFF2-40B4-BE49-F238E27FC236}">
                <a16:creationId xmlns:a16="http://schemas.microsoft.com/office/drawing/2014/main" id="{1DFD666F-3012-4D49-8B29-CB0AF2E7DABC}"/>
              </a:ext>
            </a:extLst>
          </p:cNvPr>
          <p:cNvPicPr>
            <a:picLocks noChangeAspect="1"/>
          </p:cNvPicPr>
          <p:nvPr/>
        </p:nvPicPr>
        <p:blipFill>
          <a:blip r:embed="rId2"/>
          <a:stretch>
            <a:fillRect/>
          </a:stretch>
        </p:blipFill>
        <p:spPr>
          <a:xfrm>
            <a:off x="200025" y="622959"/>
            <a:ext cx="8729662" cy="3476625"/>
          </a:xfrm>
          <a:prstGeom prst="rect">
            <a:avLst/>
          </a:prstGeom>
        </p:spPr>
      </p:pic>
      <p:pic>
        <p:nvPicPr>
          <p:cNvPr id="9" name="Picture 8">
            <a:extLst>
              <a:ext uri="{FF2B5EF4-FFF2-40B4-BE49-F238E27FC236}">
                <a16:creationId xmlns:a16="http://schemas.microsoft.com/office/drawing/2014/main" id="{D96485D7-17E7-4B98-8527-FEBFD5A2885A}"/>
              </a:ext>
            </a:extLst>
          </p:cNvPr>
          <p:cNvPicPr>
            <a:picLocks noChangeAspect="1"/>
          </p:cNvPicPr>
          <p:nvPr/>
        </p:nvPicPr>
        <p:blipFill>
          <a:blip r:embed="rId3"/>
          <a:stretch>
            <a:fillRect/>
          </a:stretch>
        </p:blipFill>
        <p:spPr>
          <a:xfrm>
            <a:off x="200025" y="4099584"/>
            <a:ext cx="8729662" cy="2590800"/>
          </a:xfrm>
          <a:prstGeom prst="rect">
            <a:avLst/>
          </a:prstGeom>
        </p:spPr>
      </p:pic>
    </p:spTree>
    <p:extLst>
      <p:ext uri="{BB962C8B-B14F-4D97-AF65-F5344CB8AC3E}">
        <p14:creationId xmlns:p14="http://schemas.microsoft.com/office/powerpoint/2010/main" val="396866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rPr>
              <a:t>PRINT AND ELECTRONIC SOURCES Cited</a:t>
            </a:r>
          </a:p>
        </p:txBody>
      </p:sp>
      <p:sp>
        <p:nvSpPr>
          <p:cNvPr id="3" name="Content Placeholder 2"/>
          <p:cNvSpPr>
            <a:spLocks noGrp="1"/>
          </p:cNvSpPr>
          <p:nvPr>
            <p:ph idx="1"/>
          </p:nvPr>
        </p:nvSpPr>
        <p:spPr/>
        <p:txBody>
          <a:bodyPr>
            <a:normAutofit fontScale="85000" lnSpcReduction="10000"/>
          </a:bodyPr>
          <a:lstStyle/>
          <a:p>
            <a:pPr algn="l"/>
            <a:r>
              <a:rPr lang="en-US" dirty="0"/>
              <a:t>NASA USA Insolation Rates - </a:t>
            </a:r>
            <a:r>
              <a:rPr lang="en-US" dirty="0">
                <a:hlinkClick r:id="rId2"/>
              </a:rPr>
              <a:t>https://catalog.data.gov/dataset/nrel-gis-data-continental-united-states-photovoltaic-low-resolution</a:t>
            </a:r>
            <a:endParaRPr lang="en-US" dirty="0"/>
          </a:p>
          <a:p>
            <a:pPr algn="l"/>
            <a:r>
              <a:rPr lang="en-US" dirty="0"/>
              <a:t>Berkeley Lab’s </a:t>
            </a:r>
            <a:r>
              <a:rPr lang="en-US" i="1" dirty="0"/>
              <a:t>Tracking the Sun</a:t>
            </a:r>
            <a:r>
              <a:rPr lang="en-US" dirty="0"/>
              <a:t> report series is dedicated to summarizing installed prices and other trends among grid-connected, distributed solar photovoltaic (PV) systems in the United States </a:t>
            </a:r>
            <a:r>
              <a:rPr lang="en-US" dirty="0">
                <a:hlinkClick r:id="rId3"/>
              </a:rPr>
              <a:t>https://emp.lbl.gov/tracking-the-sun/</a:t>
            </a:r>
            <a:endParaRPr lang="en-US" dirty="0"/>
          </a:p>
          <a:p>
            <a:pPr algn="l"/>
            <a:r>
              <a:rPr lang="en-US" dirty="0"/>
              <a:t>U.S. Energy Information Administration – electric rates by state </a:t>
            </a:r>
            <a:r>
              <a:rPr lang="en-US" dirty="0">
                <a:hlinkClick r:id="rId4"/>
              </a:rPr>
              <a:t>https://www.eia.gov/electricity/data/state/</a:t>
            </a:r>
            <a:endParaRPr lang="en-US" dirty="0"/>
          </a:p>
          <a:p>
            <a:pPr algn="l"/>
            <a:r>
              <a:rPr lang="en-US" dirty="0"/>
              <a:t>U.S. </a:t>
            </a:r>
            <a:r>
              <a:rPr lang="en-US" dirty="0" err="1"/>
              <a:t>Cencus</a:t>
            </a:r>
            <a:r>
              <a:rPr lang="en-US" dirty="0"/>
              <a:t> construction price index </a:t>
            </a:r>
            <a:r>
              <a:rPr lang="en-US" dirty="0">
                <a:hlinkClick r:id="rId5"/>
              </a:rPr>
              <a:t>https://www.census.gov/construction/cpi/</a:t>
            </a:r>
            <a:endParaRPr lang="en-US" dirty="0"/>
          </a:p>
          <a:p>
            <a:pPr algn="l"/>
            <a:r>
              <a:rPr lang="en-US" dirty="0"/>
              <a:t>State legislature composition </a:t>
            </a:r>
            <a:r>
              <a:rPr lang="fr-FR" dirty="0">
                <a:hlinkClick r:id="rId6"/>
              </a:rPr>
              <a:t>http://www.ncsl.org/research/about-state-legislatures/partisan-composition.aspx</a:t>
            </a:r>
            <a:endParaRPr lang="fr-FR" dirty="0"/>
          </a:p>
          <a:p>
            <a:pPr algn="l">
              <a:buFontTx/>
              <a:buChar char="•"/>
            </a:pPr>
            <a:r>
              <a:rPr lang="en-US" sz="2200" dirty="0"/>
              <a:t>Electric vehicles stats </a:t>
            </a:r>
            <a:r>
              <a:rPr lang="en-US" sz="2200" dirty="0">
                <a:hlinkClick r:id="rId7"/>
              </a:rPr>
              <a:t>https://www.afdc.energy.gov/data/</a:t>
            </a:r>
            <a:r>
              <a:rPr lang="en-US" sz="2200" dirty="0"/>
              <a:t> </a:t>
            </a:r>
            <a:r>
              <a:rPr lang="en-US" sz="1900" dirty="0">
                <a:hlinkClick r:id="rId8"/>
              </a:rPr>
              <a:t>http://evadoption.com/ev-market-share/ev-market-share-state/</a:t>
            </a:r>
            <a:endParaRPr lang="en-US" sz="1900" dirty="0"/>
          </a:p>
          <a:p>
            <a:pPr algn="l">
              <a:buFontTx/>
              <a:buChar char="•"/>
            </a:pPr>
            <a:r>
              <a:rPr lang="en-US" dirty="0"/>
              <a:t>Microsoft BING Mapping API </a:t>
            </a:r>
            <a:r>
              <a:rPr lang="en-US" dirty="0">
                <a:hlinkClick r:id="rId9"/>
              </a:rPr>
              <a:t>https://msdn.microsoft.com/en-us/library/dd877180.aspx</a:t>
            </a:r>
            <a:endParaRPr lang="en-US" dirty="0"/>
          </a:p>
          <a:p>
            <a:pPr algn="l">
              <a:buFontTx/>
              <a:buChar char="•"/>
            </a:pPr>
            <a:r>
              <a:rPr lang="en-US" dirty="0">
                <a:hlinkClick r:id="rId10"/>
              </a:rPr>
              <a:t>https://www.solarpowerrocks.com/infographics/solar-infographic-state-solar-investment-returns/</a:t>
            </a:r>
            <a:endParaRPr lang="en-US" dirty="0"/>
          </a:p>
          <a:p>
            <a:pPr algn="l">
              <a:buFontTx/>
              <a:buChar char="•"/>
            </a:pPr>
            <a:endParaRPr lang="en-US" dirty="0"/>
          </a:p>
          <a:p>
            <a:pPr algn="l">
              <a:buFontTx/>
              <a:buChar char="•"/>
            </a:pPr>
            <a:endParaRPr lang="en-US" sz="1900" dirty="0"/>
          </a:p>
          <a:p>
            <a:pPr algn="l"/>
            <a:endParaRPr lang="fr-FR" dirty="0"/>
          </a:p>
          <a:p>
            <a:pPr algn="l"/>
            <a:endParaRPr lang="en-US" dirty="0"/>
          </a:p>
          <a:p>
            <a:pPr algn="l"/>
            <a:endParaRPr lang="en-US" dirty="0"/>
          </a:p>
          <a:p>
            <a:pPr algn="l"/>
            <a:endParaRPr lang="en-US" dirty="0"/>
          </a:p>
          <a:p>
            <a:pPr algn="l"/>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ACKNOWLEDGEMENTS </a:t>
            </a:r>
          </a:p>
        </p:txBody>
      </p:sp>
      <p:sp>
        <p:nvSpPr>
          <p:cNvPr id="3" name="Content Placeholder 2"/>
          <p:cNvSpPr>
            <a:spLocks noGrp="1"/>
          </p:cNvSpPr>
          <p:nvPr>
            <p:ph idx="1"/>
          </p:nvPr>
        </p:nvSpPr>
        <p:spPr/>
        <p:txBody>
          <a:bodyPr/>
          <a:lstStyle/>
          <a:p>
            <a:pPr algn="l"/>
            <a:r>
              <a:rPr lang="en-US" dirty="0"/>
              <a:t>To Ann and Mike for their tireless help with the </a:t>
            </a:r>
            <a:r>
              <a:rPr lang="en-US" dirty="0" err="1"/>
              <a:t>homeworks</a:t>
            </a:r>
            <a:r>
              <a:rPr lang="en-US" dirty="0"/>
              <a:t> and final project assignments.</a:t>
            </a:r>
          </a:p>
          <a:p>
            <a:pPr algn="l"/>
            <a:r>
              <a:rPr lang="en-US" dirty="0"/>
              <a:t>To Devin  for putting up with my questions and interruptions.</a:t>
            </a:r>
          </a:p>
          <a:p>
            <a:pPr algn="l"/>
            <a:r>
              <a:rPr lang="en-US" dirty="0"/>
              <a:t>To my family for encouraging me to finish the class</a:t>
            </a:r>
          </a:p>
          <a:p>
            <a:pPr algn="l"/>
            <a:r>
              <a:rPr lang="en-US" dirty="0"/>
              <a:t>To my cats for providing emotional support</a:t>
            </a:r>
          </a:p>
          <a:p>
            <a:pPr algn="l"/>
            <a:r>
              <a:rPr lang="en-US" dirty="0"/>
              <a:t>To the staff at Harvest Solar Power for building my system and for helping to find some of the data sets for this project.</a:t>
            </a:r>
          </a:p>
          <a:p>
            <a:pPr algn="l"/>
            <a:r>
              <a:rPr lang="en-US" dirty="0"/>
              <a:t>To everyone who joined me on this data science journey!</a:t>
            </a:r>
          </a:p>
        </p:txBody>
      </p:sp>
    </p:spTree>
    <p:extLst>
      <p:ext uri="{BB962C8B-B14F-4D97-AF65-F5344CB8AC3E}">
        <p14:creationId xmlns:p14="http://schemas.microsoft.com/office/powerpoint/2010/main" val="7624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p>
            <a:r>
              <a:rPr lang="en-US" dirty="0"/>
              <a:t>IS THE SUN WORTH IT ?</a:t>
            </a:r>
            <a:endParaRPr lang="en-US" dirty="0">
              <a:solidFill>
                <a:schemeClr val="tx1"/>
              </a:solidFill>
            </a:endParaRPr>
          </a:p>
        </p:txBody>
      </p:sp>
      <p:sp>
        <p:nvSpPr>
          <p:cNvPr id="4" name="Text Placeholder 3"/>
          <p:cNvSpPr>
            <a:spLocks noGrp="1"/>
          </p:cNvSpPr>
          <p:nvPr>
            <p:ph idx="1"/>
          </p:nvPr>
        </p:nvSpPr>
        <p:spPr>
          <a:xfrm>
            <a:off x="685800" y="1621971"/>
            <a:ext cx="7772400" cy="381000"/>
          </a:xfrm>
        </p:spPr>
        <p:txBody>
          <a:bodyPr>
            <a:normAutofit lnSpcReduction="10000"/>
          </a:bodyPr>
          <a:lstStyle/>
          <a:p>
            <a:pPr marL="68580" indent="0" algn="ctr">
              <a:buNone/>
            </a:pPr>
            <a:r>
              <a:rPr lang="en-US" dirty="0">
                <a:solidFill>
                  <a:srgbClr val="FFC000"/>
                </a:solidFill>
              </a:rPr>
              <a:t>The context is even more important!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05978" y="2178814"/>
            <a:ext cx="6499622" cy="2846115"/>
          </a:xfrm>
          <a:prstGeom prst="rect">
            <a:avLst/>
          </a:prstGeom>
        </p:spPr>
        <p:txBody>
          <a:bodyPr vert="horz">
            <a:normAutofit/>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1800" dirty="0"/>
              <a:t>Wrong context – wrong answer: “How much does “The Sun” cost?”</a:t>
            </a:r>
          </a:p>
          <a:p>
            <a:pPr marL="68580" indent="0" algn="ctr">
              <a:buNone/>
            </a:pPr>
            <a:r>
              <a:rPr lang="en-US" sz="1400" dirty="0"/>
              <a:t> – “</a:t>
            </a:r>
            <a:r>
              <a:rPr lang="en-US" b="1" i="1" dirty="0"/>
              <a:t>The Sun </a:t>
            </a:r>
            <a:r>
              <a:rPr lang="en-US" dirty="0"/>
              <a:t>is raising its cover price by 10c on Saturdays and by 20c on Sundays”</a:t>
            </a: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solidFill>
                <a:srgbClr val="FFC000"/>
              </a:solidFill>
            </a:endParaRPr>
          </a:p>
        </p:txBody>
      </p:sp>
      <p:pic>
        <p:nvPicPr>
          <p:cNvPr id="13" name="Picture 12">
            <a:extLst>
              <a:ext uri="{FF2B5EF4-FFF2-40B4-BE49-F238E27FC236}">
                <a16:creationId xmlns:a16="http://schemas.microsoft.com/office/drawing/2014/main" id="{CC4E148B-80FD-49F3-9A12-B2B94B562A60}"/>
              </a:ext>
            </a:extLst>
          </p:cNvPr>
          <p:cNvPicPr>
            <a:picLocks noChangeAspect="1"/>
          </p:cNvPicPr>
          <p:nvPr/>
        </p:nvPicPr>
        <p:blipFill>
          <a:blip r:embed="rId2"/>
          <a:stretch>
            <a:fillRect/>
          </a:stretch>
        </p:blipFill>
        <p:spPr>
          <a:xfrm>
            <a:off x="-29361" y="3450102"/>
            <a:ext cx="4144161" cy="3570354"/>
          </a:xfrm>
          <a:prstGeom prst="rect">
            <a:avLst/>
          </a:prstGeom>
        </p:spPr>
      </p:pic>
      <p:pic>
        <p:nvPicPr>
          <p:cNvPr id="7" name="Picture 6">
            <a:extLst>
              <a:ext uri="{FF2B5EF4-FFF2-40B4-BE49-F238E27FC236}">
                <a16:creationId xmlns:a16="http://schemas.microsoft.com/office/drawing/2014/main" id="{C371BF7A-9028-48A3-BA43-6A3C01BE5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721" y="4707099"/>
            <a:ext cx="3566669" cy="2004900"/>
          </a:xfrm>
          <a:prstGeom prst="rect">
            <a:avLst/>
          </a:prstGeom>
        </p:spPr>
      </p:pic>
      <p:pic>
        <p:nvPicPr>
          <p:cNvPr id="5" name="Picture 4">
            <a:extLst>
              <a:ext uri="{FF2B5EF4-FFF2-40B4-BE49-F238E27FC236}">
                <a16:creationId xmlns:a16="http://schemas.microsoft.com/office/drawing/2014/main" id="{DB119C66-E2CF-4455-8224-950F65C153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2125326"/>
            <a:ext cx="2232422" cy="2846115"/>
          </a:xfrm>
          <a:prstGeom prst="rect">
            <a:avLst/>
          </a:prstGeom>
        </p:spPr>
      </p:pic>
    </p:spTree>
    <p:extLst>
      <p:ext uri="{BB962C8B-B14F-4D97-AF65-F5344CB8AC3E}">
        <p14:creationId xmlns:p14="http://schemas.microsoft.com/office/powerpoint/2010/main" val="1773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p>
            <a:pPr algn="ctr"/>
            <a:r>
              <a:rPr lang="en-US" dirty="0">
                <a:solidFill>
                  <a:schemeClr val="tx1"/>
                </a:solidFill>
              </a:rPr>
              <a:t>IS THE SOLAR ENERGY WORTH IT?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28600" y="5151120"/>
            <a:ext cx="8420100" cy="1249680"/>
          </a:xfrm>
          <a:prstGeom prst="rect">
            <a:avLst/>
          </a:prstGeom>
        </p:spPr>
        <p:txBody>
          <a:bodyPr vert="horz">
            <a:normAutofit fontScale="70000" lnSpcReduction="20000"/>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2300" dirty="0"/>
              <a:t>Irrelevant question – irrelevant answer: </a:t>
            </a:r>
          </a:p>
          <a:p>
            <a:pPr marL="68580" indent="0" algn="ctr">
              <a:buNone/>
            </a:pPr>
            <a:r>
              <a:rPr lang="en-US" sz="2300" dirty="0"/>
              <a:t>Our sun produces out about 3.8x10</a:t>
            </a:r>
            <a:r>
              <a:rPr lang="en-US" sz="2300" baseline="30000" dirty="0"/>
              <a:t>26</a:t>
            </a:r>
            <a:r>
              <a:rPr lang="en-US" sz="2300" dirty="0"/>
              <a:t> joules of energy. On an average, electricity per </a:t>
            </a:r>
            <a:r>
              <a:rPr lang="en-US" sz="2300" dirty="0" err="1"/>
              <a:t>KWh</a:t>
            </a:r>
            <a:r>
              <a:rPr lang="en-US" sz="2300" dirty="0"/>
              <a:t> costs about 10 to 15 cents. Within just an hour, our sun can produce electricity worth  of 500,000,000,000 trillion dollars (500 trillion trillion).</a:t>
            </a:r>
          </a:p>
          <a:p>
            <a:pPr marL="68580" indent="0" algn="ctr">
              <a:buNone/>
            </a:pPr>
            <a:r>
              <a:rPr lang="en-US" sz="1800" dirty="0">
                <a:solidFill>
                  <a:srgbClr val="FFC000"/>
                </a:solidFill>
              </a:rPr>
              <a:t>(https://www.scrivial.com/)</a:t>
            </a:r>
            <a:endParaRPr lang="en-US" sz="1400" dirty="0">
              <a:solidFill>
                <a:srgbClr val="FFC000"/>
              </a:solidFill>
            </a:endParaRPr>
          </a:p>
        </p:txBody>
      </p:sp>
      <p:sp>
        <p:nvSpPr>
          <p:cNvPr id="12" name="Text Placeholder 3">
            <a:extLst>
              <a:ext uri="{FF2B5EF4-FFF2-40B4-BE49-F238E27FC236}">
                <a16:creationId xmlns:a16="http://schemas.microsoft.com/office/drawing/2014/main" id="{3E2DD63B-7C9C-4728-AD77-864062C93A20}"/>
              </a:ext>
            </a:extLst>
          </p:cNvPr>
          <p:cNvSpPr txBox="1">
            <a:spLocks/>
          </p:cNvSpPr>
          <p:nvPr/>
        </p:nvSpPr>
        <p:spPr>
          <a:xfrm>
            <a:off x="685800" y="1621971"/>
            <a:ext cx="7772400" cy="381000"/>
          </a:xfrm>
          <a:prstGeom prst="rect">
            <a:avLst/>
          </a:prstGeom>
        </p:spPr>
        <p:txBody>
          <a:bodyPr vert="horz">
            <a:normAutofit fontScale="85000" lnSpcReduction="10000"/>
          </a:bodyPr>
          <a:lstStyle>
            <a:lvl1pPr marL="411480" indent="-342900" algn="ctr"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ctr"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ctr"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ctr"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ctr"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buFont typeface="Wingdings"/>
              <a:buNone/>
            </a:pPr>
            <a:r>
              <a:rPr lang="en-US" dirty="0">
                <a:solidFill>
                  <a:srgbClr val="FFC000"/>
                </a:solidFill>
              </a:rPr>
              <a:t>More specific questions yield more specific answers but they need to be relevant!</a:t>
            </a:r>
          </a:p>
        </p:txBody>
      </p:sp>
      <p:pic>
        <p:nvPicPr>
          <p:cNvPr id="13" name="Picture 12">
            <a:extLst>
              <a:ext uri="{FF2B5EF4-FFF2-40B4-BE49-F238E27FC236}">
                <a16:creationId xmlns:a16="http://schemas.microsoft.com/office/drawing/2014/main" id="{C9766C51-BF36-4DF9-A451-CD069C7E3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2207159"/>
            <a:ext cx="4343399" cy="2739773"/>
          </a:xfrm>
          <a:prstGeom prst="rect">
            <a:avLst/>
          </a:prstGeom>
        </p:spPr>
      </p:pic>
    </p:spTree>
    <p:extLst>
      <p:ext uri="{BB962C8B-B14F-4D97-AF65-F5344CB8AC3E}">
        <p14:creationId xmlns:p14="http://schemas.microsoft.com/office/powerpoint/2010/main" val="2791469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2793"/>
            <a:ext cx="8420100" cy="609600"/>
          </a:xfrm>
        </p:spPr>
        <p:txBody>
          <a:bodyPr/>
          <a:lstStyle/>
          <a:p>
            <a:pPr algn="ctr"/>
            <a:r>
              <a:rPr lang="en-US" sz="2400" dirty="0">
                <a:solidFill>
                  <a:schemeClr val="tx1"/>
                </a:solidFill>
              </a:rPr>
              <a:t>HOW </a:t>
            </a:r>
            <a:r>
              <a:rPr lang="en-US" sz="2400" b="1" u="sng" dirty="0">
                <a:solidFill>
                  <a:srgbClr val="00B050"/>
                </a:solidFill>
              </a:rPr>
              <a:t>MUCH</a:t>
            </a:r>
            <a:r>
              <a:rPr lang="en-US" sz="2400" b="1" i="1" u="sng" dirty="0">
                <a:solidFill>
                  <a:srgbClr val="00B050"/>
                </a:solidFill>
              </a:rPr>
              <a:t> </a:t>
            </a:r>
            <a:r>
              <a:rPr lang="en-US" sz="2400" dirty="0">
                <a:solidFill>
                  <a:schemeClr val="tx1"/>
                </a:solidFill>
              </a:rPr>
              <a:t>WILL </a:t>
            </a:r>
            <a:r>
              <a:rPr lang="en-US" sz="2400" dirty="0">
                <a:solidFill>
                  <a:srgbClr val="00B050"/>
                </a:solidFill>
              </a:rPr>
              <a:t>I</a:t>
            </a:r>
            <a:r>
              <a:rPr lang="en-US" sz="2400" dirty="0">
                <a:solidFill>
                  <a:schemeClr val="tx1"/>
                </a:solidFill>
              </a:rPr>
              <a:t> </a:t>
            </a:r>
            <a:r>
              <a:rPr lang="en-US" sz="2400" b="1" u="sng" dirty="0">
                <a:solidFill>
                  <a:srgbClr val="00B050"/>
                </a:solidFill>
              </a:rPr>
              <a:t>PAY</a:t>
            </a:r>
            <a:r>
              <a:rPr lang="en-US" sz="2400" b="1" i="1" u="sng" dirty="0">
                <a:solidFill>
                  <a:srgbClr val="00B050"/>
                </a:solidFill>
              </a:rPr>
              <a:t> </a:t>
            </a:r>
            <a:r>
              <a:rPr lang="en-US" sz="2400" dirty="0">
                <a:solidFill>
                  <a:schemeClr val="tx1"/>
                </a:solidFill>
              </a:rPr>
              <a:t>FOR A </a:t>
            </a:r>
            <a:r>
              <a:rPr lang="en-US" sz="2400" b="1" u="sng" dirty="0">
                <a:solidFill>
                  <a:srgbClr val="00B050"/>
                </a:solidFill>
              </a:rPr>
              <a:t>SOLAR</a:t>
            </a:r>
            <a:r>
              <a:rPr lang="en-US" sz="2400" dirty="0">
                <a:solidFill>
                  <a:schemeClr val="tx1"/>
                </a:solidFill>
              </a:rPr>
              <a:t> </a:t>
            </a:r>
            <a:r>
              <a:rPr lang="en-US" sz="2400" b="1" u="sng" dirty="0">
                <a:solidFill>
                  <a:srgbClr val="00B050"/>
                </a:solidFill>
              </a:rPr>
              <a:t>POWER</a:t>
            </a:r>
            <a:r>
              <a:rPr lang="en-US" sz="2400" dirty="0">
                <a:solidFill>
                  <a:srgbClr val="00B050"/>
                </a:solidFill>
              </a:rPr>
              <a:t> </a:t>
            </a:r>
            <a:r>
              <a:rPr lang="en-US" sz="2400" dirty="0">
                <a:solidFill>
                  <a:schemeClr val="tx1"/>
                </a:solidFill>
              </a:rPr>
              <a:t> SYSTEM ? </a:t>
            </a:r>
            <a:br>
              <a:rPr lang="en-US" sz="2400" dirty="0">
                <a:solidFill>
                  <a:schemeClr val="tx1"/>
                </a:solidFill>
              </a:rPr>
            </a:br>
            <a:r>
              <a:rPr lang="en-US" sz="2400" dirty="0">
                <a:solidFill>
                  <a:schemeClr val="tx1"/>
                </a:solidFill>
              </a:rPr>
              <a:t>WHAT WILL BE MY </a:t>
            </a:r>
            <a:r>
              <a:rPr lang="en-US" sz="2400" b="1" u="sng" dirty="0">
                <a:solidFill>
                  <a:srgbClr val="00B050"/>
                </a:solidFill>
              </a:rPr>
              <a:t>RETURN ON INVESTMENT  </a:t>
            </a:r>
            <a:r>
              <a:rPr lang="en-US" sz="2400" dirty="0">
                <a:solidFill>
                  <a:schemeClr val="tx1"/>
                </a:solidFill>
              </a:rPr>
              <a: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28600" y="5151120"/>
            <a:ext cx="8420100" cy="1249680"/>
          </a:xfrm>
          <a:prstGeom prst="rect">
            <a:avLst/>
          </a:prstGeom>
        </p:spPr>
        <p:txBody>
          <a:bodyPr vert="horz">
            <a:normAutofit/>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endParaRPr lang="en-US" sz="1400" dirty="0">
              <a:solidFill>
                <a:srgbClr val="FFC000"/>
              </a:solidFill>
            </a:endParaRPr>
          </a:p>
        </p:txBody>
      </p:sp>
      <p:sp>
        <p:nvSpPr>
          <p:cNvPr id="12" name="Text Placeholder 3">
            <a:extLst>
              <a:ext uri="{FF2B5EF4-FFF2-40B4-BE49-F238E27FC236}">
                <a16:creationId xmlns:a16="http://schemas.microsoft.com/office/drawing/2014/main" id="{3E2DD63B-7C9C-4728-AD77-864062C93A20}"/>
              </a:ext>
            </a:extLst>
          </p:cNvPr>
          <p:cNvSpPr txBox="1">
            <a:spLocks/>
          </p:cNvSpPr>
          <p:nvPr/>
        </p:nvSpPr>
        <p:spPr>
          <a:xfrm>
            <a:off x="704850" y="1466216"/>
            <a:ext cx="7772400" cy="381000"/>
          </a:xfrm>
          <a:prstGeom prst="rect">
            <a:avLst/>
          </a:prstGeom>
        </p:spPr>
        <p:txBody>
          <a:bodyPr vert="horz">
            <a:normAutofit fontScale="92500"/>
          </a:bodyPr>
          <a:lstStyle>
            <a:lvl1pPr marL="411480" indent="-342900" algn="ctr"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ctr"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ctr"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ctr"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ctr"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buFont typeface="Wingdings"/>
              <a:buNone/>
            </a:pPr>
            <a:r>
              <a:rPr lang="en-US" dirty="0">
                <a:solidFill>
                  <a:srgbClr val="FFC000"/>
                </a:solidFill>
              </a:rPr>
              <a:t>Relevant, specific, measurable, and the most important – can be predicted!</a:t>
            </a:r>
          </a:p>
        </p:txBody>
      </p:sp>
      <p:pic>
        <p:nvPicPr>
          <p:cNvPr id="4" name="Picture 3">
            <a:extLst>
              <a:ext uri="{FF2B5EF4-FFF2-40B4-BE49-F238E27FC236}">
                <a16:creationId xmlns:a16="http://schemas.microsoft.com/office/drawing/2014/main" id="{D93774A3-7826-49F2-B611-B63BC7D8E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1902" y="2667000"/>
            <a:ext cx="2887778" cy="1924050"/>
          </a:xfrm>
          <a:prstGeom prst="rect">
            <a:avLst/>
          </a:prstGeom>
        </p:spPr>
      </p:pic>
      <p:pic>
        <p:nvPicPr>
          <p:cNvPr id="6" name="Picture 5">
            <a:extLst>
              <a:ext uri="{FF2B5EF4-FFF2-40B4-BE49-F238E27FC236}">
                <a16:creationId xmlns:a16="http://schemas.microsoft.com/office/drawing/2014/main" id="{B9038963-161B-45EF-A492-F66B9EF37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61147"/>
            <a:ext cx="2826605" cy="1648853"/>
          </a:xfrm>
          <a:prstGeom prst="rect">
            <a:avLst/>
          </a:prstGeom>
        </p:spPr>
      </p:pic>
      <p:pic>
        <p:nvPicPr>
          <p:cNvPr id="11" name="Picture 10">
            <a:extLst>
              <a:ext uri="{FF2B5EF4-FFF2-40B4-BE49-F238E27FC236}">
                <a16:creationId xmlns:a16="http://schemas.microsoft.com/office/drawing/2014/main" id="{A097A4FA-EA0B-4638-A2B2-D98D166819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6629" y="4813934"/>
            <a:ext cx="2565000" cy="1924051"/>
          </a:xfrm>
          <a:prstGeom prst="rect">
            <a:avLst/>
          </a:prstGeom>
        </p:spPr>
      </p:pic>
      <p:pic>
        <p:nvPicPr>
          <p:cNvPr id="15" name="Picture 14">
            <a:extLst>
              <a:ext uri="{FF2B5EF4-FFF2-40B4-BE49-F238E27FC236}">
                <a16:creationId xmlns:a16="http://schemas.microsoft.com/office/drawing/2014/main" id="{6E53AB82-0EAD-4443-897D-C1C43614C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06" y="4682666"/>
            <a:ext cx="2705100" cy="2037842"/>
          </a:xfrm>
          <a:prstGeom prst="rect">
            <a:avLst/>
          </a:prstGeom>
        </p:spPr>
      </p:pic>
      <p:pic>
        <p:nvPicPr>
          <p:cNvPr id="8" name="Picture 7">
            <a:extLst>
              <a:ext uri="{FF2B5EF4-FFF2-40B4-BE49-F238E27FC236}">
                <a16:creationId xmlns:a16="http://schemas.microsoft.com/office/drawing/2014/main" id="{ED67FCBF-71A6-41AA-8EA8-7DE42FC88B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3334" y="4343400"/>
            <a:ext cx="3441162" cy="2002131"/>
          </a:xfrm>
          <a:prstGeom prst="rect">
            <a:avLst/>
          </a:prstGeom>
        </p:spPr>
      </p:pic>
      <p:pic>
        <p:nvPicPr>
          <p:cNvPr id="17" name="Picture 16">
            <a:extLst>
              <a:ext uri="{FF2B5EF4-FFF2-40B4-BE49-F238E27FC236}">
                <a16:creationId xmlns:a16="http://schemas.microsoft.com/office/drawing/2014/main" id="{5455D31F-B604-4BFE-B210-6843BCAE0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8746" y="2060576"/>
            <a:ext cx="2729127" cy="2068068"/>
          </a:xfrm>
          <a:prstGeom prst="rect">
            <a:avLst/>
          </a:prstGeom>
        </p:spPr>
      </p:pic>
    </p:spTree>
    <p:extLst>
      <p:ext uri="{BB962C8B-B14F-4D97-AF65-F5344CB8AC3E}">
        <p14:creationId xmlns:p14="http://schemas.microsoft.com/office/powerpoint/2010/main" val="42124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F33EBC-715E-4CFE-9865-BC2352B93317}"/>
              </a:ext>
            </a:extLst>
          </p:cNvPr>
          <p:cNvSpPr>
            <a:spLocks noGrp="1"/>
          </p:cNvSpPr>
          <p:nvPr>
            <p:ph type="title"/>
          </p:nvPr>
        </p:nvSpPr>
        <p:spPr>
          <a:xfrm>
            <a:off x="533400" y="457200"/>
            <a:ext cx="8229600" cy="577850"/>
          </a:xfrm>
        </p:spPr>
        <p:txBody>
          <a:bodyPr/>
          <a:lstStyle/>
          <a:p>
            <a:r>
              <a:rPr lang="en-US" dirty="0"/>
              <a:t>TOP 5 REASONS TO GET SOLAR</a:t>
            </a:r>
          </a:p>
        </p:txBody>
      </p:sp>
      <p:sp>
        <p:nvSpPr>
          <p:cNvPr id="6" name="Rectangle 5">
            <a:extLst>
              <a:ext uri="{FF2B5EF4-FFF2-40B4-BE49-F238E27FC236}">
                <a16:creationId xmlns:a16="http://schemas.microsoft.com/office/drawing/2014/main" id="{0CFC5F9D-F338-4226-8CA8-775AA9EB297C}"/>
              </a:ext>
            </a:extLst>
          </p:cNvPr>
          <p:cNvSpPr/>
          <p:nvPr/>
        </p:nvSpPr>
        <p:spPr>
          <a:xfrm>
            <a:off x="152400" y="1524000"/>
            <a:ext cx="8991600" cy="5109091"/>
          </a:xfrm>
          <a:prstGeom prst="rect">
            <a:avLst/>
          </a:prstGeom>
        </p:spPr>
        <p:txBody>
          <a:bodyPr wrap="square">
            <a:spAutoFit/>
          </a:bodyPr>
          <a:lstStyle/>
          <a:p>
            <a:r>
              <a:rPr lang="en-US" b="1" dirty="0">
                <a:solidFill>
                  <a:srgbClr val="00B050"/>
                </a:solidFill>
                <a:latin typeface="&amp;quot"/>
              </a:rPr>
              <a:t>Reason #1: If you have solar it means you have a home and a stable income.</a:t>
            </a:r>
            <a:r>
              <a:rPr lang="en-US" dirty="0">
                <a:solidFill>
                  <a:srgbClr val="00B050"/>
                </a:solidFill>
                <a:latin typeface="&amp;quot"/>
              </a:rPr>
              <a:t> </a:t>
            </a:r>
          </a:p>
          <a:p>
            <a:r>
              <a:rPr lang="en-US" sz="1600" dirty="0">
                <a:latin typeface="&amp;quot"/>
              </a:rPr>
              <a:t>If you’ve got solar, she knows you not only have a house, but a premium house and that you’re actually employed. Always a good start.</a:t>
            </a:r>
          </a:p>
          <a:p>
            <a:endParaRPr lang="en-US" sz="900" b="1" dirty="0">
              <a:solidFill>
                <a:srgbClr val="00B050"/>
              </a:solidFill>
              <a:latin typeface="&amp;quot"/>
            </a:endParaRPr>
          </a:p>
          <a:p>
            <a:r>
              <a:rPr lang="en-US" b="1" dirty="0">
                <a:solidFill>
                  <a:srgbClr val="00B050"/>
                </a:solidFill>
                <a:latin typeface="&amp;quot"/>
              </a:rPr>
              <a:t>Reason #2: A guy who has solar is a guy who’s thinking about the future. </a:t>
            </a:r>
          </a:p>
          <a:p>
            <a:r>
              <a:rPr lang="en-US" sz="1600" dirty="0">
                <a:latin typeface="&amp;quot"/>
              </a:rPr>
              <a:t>If you’ve got solar, you’re telling her that you care about the environment and the future of your children and grandchildren.</a:t>
            </a:r>
          </a:p>
          <a:p>
            <a:endParaRPr lang="en-US" sz="700" b="1" dirty="0">
              <a:solidFill>
                <a:srgbClr val="00B050"/>
              </a:solidFill>
              <a:latin typeface="&amp;quot"/>
            </a:endParaRPr>
          </a:p>
          <a:p>
            <a:r>
              <a:rPr lang="en-US" b="1" dirty="0">
                <a:solidFill>
                  <a:srgbClr val="00B050"/>
                </a:solidFill>
                <a:latin typeface="&amp;quot"/>
              </a:rPr>
              <a:t>Reason #3: Having solar means that you’re a smart investor. </a:t>
            </a:r>
          </a:p>
          <a:p>
            <a:r>
              <a:rPr lang="en-US" sz="1600" dirty="0">
                <a:latin typeface="&amp;quot"/>
              </a:rPr>
              <a:t>If you’ve got solar  that may indicate to her that you’re a person who’s smart with money and can plan for retirement. </a:t>
            </a:r>
            <a:br>
              <a:rPr lang="en-US" i="1" dirty="0">
                <a:solidFill>
                  <a:srgbClr val="00B050"/>
                </a:solidFill>
                <a:latin typeface="&amp;quot"/>
              </a:rPr>
            </a:br>
            <a:endParaRPr lang="en-US" sz="1000" i="1" dirty="0">
              <a:solidFill>
                <a:srgbClr val="00B050"/>
              </a:solidFill>
              <a:latin typeface="&amp;quot"/>
            </a:endParaRPr>
          </a:p>
          <a:p>
            <a:r>
              <a:rPr lang="en-US" b="1" dirty="0">
                <a:solidFill>
                  <a:srgbClr val="00B050"/>
                </a:solidFill>
                <a:latin typeface="&amp;quot"/>
              </a:rPr>
              <a:t>Reason #4: A guy who has solar means you can explain things and communicate.</a:t>
            </a:r>
            <a:r>
              <a:rPr lang="en-US" dirty="0">
                <a:solidFill>
                  <a:srgbClr val="00B050"/>
                </a:solidFill>
                <a:latin typeface="&amp;quot"/>
              </a:rPr>
              <a:t> </a:t>
            </a:r>
          </a:p>
          <a:p>
            <a:r>
              <a:rPr lang="en-US" sz="1600" dirty="0">
                <a:latin typeface="&amp;quot"/>
              </a:rPr>
              <a:t>Solar always leads to questions. How much does it cost? Does it need batteries? How long do they last?  If you can coherently explain solar, then 1) you come off smart, and 2) she may be thinking that you’ll be able to explain other complicated things in your marriage…like why were you late coming home and who you were texting at 3 am last night.</a:t>
            </a:r>
          </a:p>
          <a:p>
            <a:endParaRPr lang="en-US" sz="1000" b="1" dirty="0">
              <a:solidFill>
                <a:srgbClr val="00B050"/>
              </a:solidFill>
              <a:latin typeface="&amp;quot"/>
            </a:endParaRPr>
          </a:p>
          <a:p>
            <a:r>
              <a:rPr lang="en-US" b="1" dirty="0">
                <a:solidFill>
                  <a:srgbClr val="00B050"/>
                </a:solidFill>
                <a:latin typeface="&amp;quot"/>
              </a:rPr>
              <a:t>Reason #5: A guy who has solar means he can commit. </a:t>
            </a:r>
          </a:p>
          <a:p>
            <a:r>
              <a:rPr lang="en-US" sz="1600" dirty="0">
                <a:latin typeface="&amp;quot"/>
              </a:rPr>
              <a:t>Just like marriage, solar is a long term commitment. This indicates that you can commit to a long term relationship with solar panels, so perhaps you two will last longer too. </a:t>
            </a:r>
            <a:endParaRPr lang="en-US" sz="1600" b="0" i="0" u="none" strike="noStrike" dirty="0">
              <a:effectLst/>
              <a:latin typeface="&amp;quot"/>
            </a:endParaRPr>
          </a:p>
        </p:txBody>
      </p:sp>
    </p:spTree>
    <p:extLst>
      <p:ext uri="{BB962C8B-B14F-4D97-AF65-F5344CB8AC3E}">
        <p14:creationId xmlns:p14="http://schemas.microsoft.com/office/powerpoint/2010/main" val="325212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836011-3522-4DD0-807B-5CE52A231C35}"/>
              </a:ext>
            </a:extLst>
          </p:cNvPr>
          <p:cNvSpPr>
            <a:spLocks noGrp="1"/>
          </p:cNvSpPr>
          <p:nvPr>
            <p:ph type="title"/>
          </p:nvPr>
        </p:nvSpPr>
        <p:spPr>
          <a:xfrm>
            <a:off x="76199" y="152400"/>
            <a:ext cx="9039837" cy="609600"/>
          </a:xfrm>
        </p:spPr>
        <p:txBody>
          <a:bodyPr/>
          <a:lstStyle/>
          <a:p>
            <a:pPr algn="ctr"/>
            <a:r>
              <a:rPr lang="en-US" sz="2400" dirty="0"/>
              <a:t>SERIOUSLY, </a:t>
            </a:r>
            <a:r>
              <a:rPr lang="en-US" sz="2400" dirty="0">
                <a:solidFill>
                  <a:schemeClr val="tx1"/>
                </a:solidFill>
              </a:rPr>
              <a:t>WHAT’S IN IT FOR ME?</a:t>
            </a:r>
          </a:p>
        </p:txBody>
      </p:sp>
      <p:pic>
        <p:nvPicPr>
          <p:cNvPr id="8" name="Picture 7">
            <a:extLst>
              <a:ext uri="{FF2B5EF4-FFF2-40B4-BE49-F238E27FC236}">
                <a16:creationId xmlns:a16="http://schemas.microsoft.com/office/drawing/2014/main" id="{08A66D98-B809-4896-B20B-CEE517B5A422}"/>
              </a:ext>
            </a:extLst>
          </p:cNvPr>
          <p:cNvPicPr>
            <a:picLocks noChangeAspect="1"/>
          </p:cNvPicPr>
          <p:nvPr/>
        </p:nvPicPr>
        <p:blipFill>
          <a:blip r:embed="rId2"/>
          <a:stretch>
            <a:fillRect/>
          </a:stretch>
        </p:blipFill>
        <p:spPr>
          <a:xfrm>
            <a:off x="76199" y="588126"/>
            <a:ext cx="6443029" cy="4172844"/>
          </a:xfrm>
          <a:prstGeom prst="rect">
            <a:avLst/>
          </a:prstGeom>
        </p:spPr>
      </p:pic>
      <p:pic>
        <p:nvPicPr>
          <p:cNvPr id="11" name="Picture 10">
            <a:extLst>
              <a:ext uri="{FF2B5EF4-FFF2-40B4-BE49-F238E27FC236}">
                <a16:creationId xmlns:a16="http://schemas.microsoft.com/office/drawing/2014/main" id="{EF3A8E5E-CFF0-4B62-989B-99DE4F7F4F3D}"/>
              </a:ext>
            </a:extLst>
          </p:cNvPr>
          <p:cNvPicPr>
            <a:picLocks noChangeAspect="1"/>
          </p:cNvPicPr>
          <p:nvPr/>
        </p:nvPicPr>
        <p:blipFill>
          <a:blip r:embed="rId3"/>
          <a:stretch>
            <a:fillRect/>
          </a:stretch>
        </p:blipFill>
        <p:spPr>
          <a:xfrm>
            <a:off x="76200" y="3267075"/>
            <a:ext cx="4495800" cy="2676525"/>
          </a:xfrm>
          <a:prstGeom prst="rect">
            <a:avLst/>
          </a:prstGeom>
        </p:spPr>
      </p:pic>
      <p:sp>
        <p:nvSpPr>
          <p:cNvPr id="13" name="Title 1">
            <a:extLst>
              <a:ext uri="{FF2B5EF4-FFF2-40B4-BE49-F238E27FC236}">
                <a16:creationId xmlns:a16="http://schemas.microsoft.com/office/drawing/2014/main" id="{44DDB41F-937B-4BD2-B84A-C670AD7A75DD}"/>
              </a:ext>
            </a:extLst>
          </p:cNvPr>
          <p:cNvSpPr txBox="1">
            <a:spLocks/>
          </p:cNvSpPr>
          <p:nvPr/>
        </p:nvSpPr>
        <p:spPr>
          <a:xfrm>
            <a:off x="0" y="5943600"/>
            <a:ext cx="9039837" cy="609600"/>
          </a:xfrm>
          <a:prstGeom prst="rect">
            <a:avLst/>
          </a:prstGeom>
        </p:spPr>
        <p:txBody>
          <a:bodyPr vert="horz" anchor="t">
            <a:noAutofit/>
          </a:bodyPr>
          <a:lstStyle>
            <a:lvl1pPr algn="ctr" rtl="0" eaLnBrk="1" latinLnBrk="0" hangingPunct="1">
              <a:spcBef>
                <a:spcPct val="0"/>
              </a:spcBef>
              <a:buNone/>
              <a:defRPr sz="3200" b="0" kern="1200" cap="all" spc="-150" baseline="0">
                <a:solidFill>
                  <a:schemeClr val="tx1"/>
                </a:solidFill>
                <a:effectLst>
                  <a:outerShdw blurRad="38100" dist="38100" dir="2700000" algn="tl">
                    <a:srgbClr val="000000">
                      <a:alpha val="43137"/>
                    </a:srgbClr>
                  </a:outerShdw>
                </a:effectLst>
                <a:latin typeface="+mj-lt"/>
                <a:ea typeface="+mj-ea"/>
                <a:cs typeface="Arial" pitchFamily="34" charset="0"/>
              </a:defRPr>
            </a:lvl1pPr>
            <a:extLst/>
          </a:lstStyle>
          <a:p>
            <a:br>
              <a:rPr lang="en-US" sz="2400" dirty="0"/>
            </a:br>
            <a:r>
              <a:rPr lang="en-US" sz="2400" dirty="0"/>
              <a:t>NERO ZERO BILLS AND REAL IMPACT on the environment</a:t>
            </a:r>
            <a:br>
              <a:rPr lang="en-US" sz="2400" dirty="0"/>
            </a:br>
            <a:endParaRPr lang="en-US" sz="2400" dirty="0"/>
          </a:p>
        </p:txBody>
      </p:sp>
      <p:pic>
        <p:nvPicPr>
          <p:cNvPr id="14" name="Picture 13">
            <a:extLst>
              <a:ext uri="{FF2B5EF4-FFF2-40B4-BE49-F238E27FC236}">
                <a16:creationId xmlns:a16="http://schemas.microsoft.com/office/drawing/2014/main" id="{6C40171C-7113-4E6A-9BD3-A355B9C5EEA5}"/>
              </a:ext>
            </a:extLst>
          </p:cNvPr>
          <p:cNvPicPr>
            <a:picLocks noChangeAspect="1"/>
          </p:cNvPicPr>
          <p:nvPr/>
        </p:nvPicPr>
        <p:blipFill>
          <a:blip r:embed="rId4"/>
          <a:stretch>
            <a:fillRect/>
          </a:stretch>
        </p:blipFill>
        <p:spPr>
          <a:xfrm>
            <a:off x="5791200" y="2696241"/>
            <a:ext cx="3095625" cy="3295650"/>
          </a:xfrm>
          <a:prstGeom prst="rect">
            <a:avLst/>
          </a:prstGeom>
        </p:spPr>
      </p:pic>
    </p:spTree>
    <p:extLst>
      <p:ext uri="{BB962C8B-B14F-4D97-AF65-F5344CB8AC3E}">
        <p14:creationId xmlns:p14="http://schemas.microsoft.com/office/powerpoint/2010/main" val="5226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836011-3522-4DD0-807B-5CE52A231C35}"/>
              </a:ext>
            </a:extLst>
          </p:cNvPr>
          <p:cNvSpPr>
            <a:spLocks noGrp="1"/>
          </p:cNvSpPr>
          <p:nvPr>
            <p:ph type="title"/>
          </p:nvPr>
        </p:nvSpPr>
        <p:spPr>
          <a:xfrm>
            <a:off x="838200" y="152400"/>
            <a:ext cx="7772400" cy="609600"/>
          </a:xfrm>
        </p:spPr>
        <p:txBody>
          <a:bodyPr/>
          <a:lstStyle/>
          <a:p>
            <a:pPr algn="ctr"/>
            <a:r>
              <a:rPr lang="en-US" sz="2400" dirty="0"/>
              <a:t>BUT… WAS IT A GOOD DEAL, DID I PAY TOO MUCH?</a:t>
            </a:r>
            <a:br>
              <a:rPr lang="en-US" sz="2400" dirty="0"/>
            </a:br>
            <a:r>
              <a:rPr lang="en-US" sz="2400" dirty="0"/>
              <a:t>WHAT DO OTHER PEOPLE PAY? WHAT IF I HAD WAITED?</a:t>
            </a:r>
            <a:endParaRPr lang="en-US" sz="2400" dirty="0">
              <a:solidFill>
                <a:schemeClr val="tx1"/>
              </a:solidFill>
            </a:endParaRPr>
          </a:p>
        </p:txBody>
      </p:sp>
      <p:pic>
        <p:nvPicPr>
          <p:cNvPr id="2" name="Picture 1">
            <a:extLst>
              <a:ext uri="{FF2B5EF4-FFF2-40B4-BE49-F238E27FC236}">
                <a16:creationId xmlns:a16="http://schemas.microsoft.com/office/drawing/2014/main" id="{2B32CD4C-A8D3-4F36-9932-1429BEE1BC28}"/>
              </a:ext>
            </a:extLst>
          </p:cNvPr>
          <p:cNvPicPr>
            <a:picLocks noChangeAspect="1"/>
          </p:cNvPicPr>
          <p:nvPr/>
        </p:nvPicPr>
        <p:blipFill>
          <a:blip r:embed="rId2"/>
          <a:stretch>
            <a:fillRect/>
          </a:stretch>
        </p:blipFill>
        <p:spPr>
          <a:xfrm>
            <a:off x="381000" y="1981200"/>
            <a:ext cx="8482719" cy="3909886"/>
          </a:xfrm>
          <a:prstGeom prst="rect">
            <a:avLst/>
          </a:prstGeom>
        </p:spPr>
      </p:pic>
    </p:spTree>
    <p:extLst>
      <p:ext uri="{BB962C8B-B14F-4D97-AF65-F5344CB8AC3E}">
        <p14:creationId xmlns:p14="http://schemas.microsoft.com/office/powerpoint/2010/main" val="331579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Plan of attack</a:t>
            </a:r>
          </a:p>
        </p:txBody>
      </p:sp>
      <p:sp>
        <p:nvSpPr>
          <p:cNvPr id="3" name="Text Placeholder 2"/>
          <p:cNvSpPr>
            <a:spLocks noGrp="1"/>
          </p:cNvSpPr>
          <p:nvPr>
            <p:ph type="body" idx="1"/>
          </p:nvPr>
        </p:nvSpPr>
        <p:spPr>
          <a:xfrm>
            <a:off x="685800" y="1828800"/>
            <a:ext cx="3276600" cy="698500"/>
          </a:xfrm>
        </p:spPr>
        <p:txBody>
          <a:bodyPr/>
          <a:lstStyle/>
          <a:p>
            <a:r>
              <a:rPr lang="en-US" dirty="0"/>
              <a:t> </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rmAutofit fontScale="92500" lnSpcReduction="10000"/>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2800" dirty="0"/>
              <a:t>What am I trying to learn?</a:t>
            </a:r>
          </a:p>
          <a:p>
            <a:pPr lvl="1">
              <a:buFontTx/>
              <a:buChar char="•"/>
            </a:pPr>
            <a:endParaRPr lang="en-US" sz="2800" dirty="0"/>
          </a:p>
          <a:p>
            <a:pPr lvl="1">
              <a:buFontTx/>
              <a:buChar char="•"/>
            </a:pPr>
            <a:r>
              <a:rPr lang="en-US" sz="2800" dirty="0"/>
              <a:t>What are my assumptions and hypothesis?</a:t>
            </a:r>
          </a:p>
          <a:p>
            <a:pPr lvl="1">
              <a:buFontTx/>
              <a:buChar char="•"/>
            </a:pPr>
            <a:endParaRPr lang="en-US" sz="2800" dirty="0"/>
          </a:p>
          <a:p>
            <a:pPr lvl="1">
              <a:buFontTx/>
              <a:buChar char="•"/>
            </a:pPr>
            <a:r>
              <a:rPr lang="en-US" sz="2800" dirty="0"/>
              <a:t>What is important to know?</a:t>
            </a:r>
          </a:p>
          <a:p>
            <a:pPr lvl="1">
              <a:buFontTx/>
              <a:buChar char="•"/>
            </a:pPr>
            <a:endParaRPr lang="en-US" sz="2800" dirty="0"/>
          </a:p>
          <a:p>
            <a:pPr lvl="1">
              <a:buFontTx/>
              <a:buChar char="•"/>
            </a:pPr>
            <a:r>
              <a:rPr lang="en-US" sz="2800" dirty="0"/>
              <a:t>What data do I need?</a:t>
            </a:r>
          </a:p>
          <a:p>
            <a:pPr lvl="1">
              <a:buFontTx/>
              <a:buChar char="•"/>
            </a:pPr>
            <a:endParaRPr lang="en-US" sz="2800" dirty="0"/>
          </a:p>
          <a:p>
            <a:pPr lvl="1">
              <a:buFontTx/>
              <a:buChar char="•"/>
            </a:pPr>
            <a:r>
              <a:rPr lang="en-US" sz="2800" dirty="0"/>
              <a:t>What models will I use?</a:t>
            </a:r>
          </a:p>
          <a:p>
            <a:pPr lvl="1">
              <a:buFontTx/>
              <a:buChar char="•"/>
            </a:pPr>
            <a:endParaRPr lang="en-US" sz="2800" dirty="0"/>
          </a:p>
          <a:p>
            <a:pPr lvl="1">
              <a:buFontTx/>
              <a:buChar char="•"/>
            </a:pPr>
            <a:r>
              <a:rPr lang="en-US" sz="2800" dirty="0"/>
              <a:t>What will be my conclusions?</a:t>
            </a:r>
            <a:endParaRPr lang="en-US" sz="18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M10290551 - School presentation - NEW.potx" id="{614775B2-47AF-45EF-B89F-DB698A6AD457}" vid="{787785BD-75BA-4822-BC77-7195AD76C8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School project solar system</Template>
  <TotalTime>2943</TotalTime>
  <Words>1824</Words>
  <Application>Microsoft Office PowerPoint</Application>
  <PresentationFormat>On-screen Show (4:3)</PresentationFormat>
  <Paragraphs>241</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&amp;quot</vt:lpstr>
      <vt:lpstr>Arial</vt:lpstr>
      <vt:lpstr>Calibri</vt:lpstr>
      <vt:lpstr>Gill Sans MT</vt:lpstr>
      <vt:lpstr>Microsoft Sans Serif</vt:lpstr>
      <vt:lpstr>Wingdings</vt:lpstr>
      <vt:lpstr>Wingdings 2</vt:lpstr>
      <vt:lpstr>Wingdings 3</vt:lpstr>
      <vt:lpstr>IntroducingPowerPoint2007</vt:lpstr>
      <vt:lpstr>HARNESSING THE SUN - IS A SOLAR SYSTEM WORTH IT?</vt:lpstr>
      <vt:lpstr>ARE SOLAR SYSTEMS EXPENSIVE ?</vt:lpstr>
      <vt:lpstr>IS THE SUN WORTH IT ?</vt:lpstr>
      <vt:lpstr>IS THE SOLAR ENERGY WORTH IT?</vt:lpstr>
      <vt:lpstr>HOW MUCH WILL I PAY FOR A SOLAR POWER  SYSTEM ?  WHAT WILL BE MY RETURN ON INVESTMENT  ?</vt:lpstr>
      <vt:lpstr>TOP 5 REASONS TO GET SOLAR</vt:lpstr>
      <vt:lpstr>SERIOUSLY, WHAT’S IN IT FOR ME?</vt:lpstr>
      <vt:lpstr>BUT… WAS IT A GOOD DEAL, DID I PAY TOO MUCH? WHAT DO OTHER PEOPLE PAY? WHAT IF I HAD WAITED?</vt:lpstr>
      <vt:lpstr>Plan of attack</vt:lpstr>
      <vt:lpstr>Assumptions and hypothesis</vt:lpstr>
      <vt:lpstr>GATHERING DATA</vt:lpstr>
      <vt:lpstr>CLEANING AND EXPLORING DATA. PART I</vt:lpstr>
      <vt:lpstr>CLEANING AND EXPLORING DATA. PART II</vt:lpstr>
      <vt:lpstr>EXPLORING DATA - CONCLUSION</vt:lpstr>
      <vt:lpstr>MODELING - Variables</vt:lpstr>
      <vt:lpstr>MODELING – PART I – linear regression</vt:lpstr>
      <vt:lpstr>MODELING – PART II – decision Trees</vt:lpstr>
      <vt:lpstr>MODELING – PART III – random Forests</vt:lpstr>
      <vt:lpstr>BASIC TREND ANALYSIS</vt:lpstr>
      <vt:lpstr>MODELING - CONCLUSION</vt:lpstr>
      <vt:lpstr>POLICY MATTERS!</vt:lpstr>
      <vt:lpstr>POLICY MATTERS!</vt:lpstr>
      <vt:lpstr>POLICY MATTERS!</vt:lpstr>
      <vt:lpstr>PRINT AND ELECTRONIC SOURCES Cited</vt:lpstr>
      <vt:lpstr>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Boris Serebrinskiy</dc:creator>
  <cp:lastModifiedBy>Boris Serebrinskiy</cp:lastModifiedBy>
  <cp:revision>87</cp:revision>
  <dcterms:created xsi:type="dcterms:W3CDTF">2018-12-15T01:17:13Z</dcterms:created>
  <dcterms:modified xsi:type="dcterms:W3CDTF">2018-12-17T02:20:54Z</dcterms:modified>
</cp:coreProperties>
</file>